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4"/>
  </p:notesMasterIdLst>
  <p:sldIdLst>
    <p:sldId id="256" r:id="rId2"/>
    <p:sldId id="410" r:id="rId3"/>
    <p:sldId id="264" r:id="rId4"/>
    <p:sldId id="265" r:id="rId5"/>
    <p:sldId id="266" r:id="rId6"/>
    <p:sldId id="290" r:id="rId7"/>
    <p:sldId id="285" r:id="rId8"/>
    <p:sldId id="286" r:id="rId9"/>
    <p:sldId id="267" r:id="rId10"/>
    <p:sldId id="268" r:id="rId11"/>
    <p:sldId id="276" r:id="rId12"/>
    <p:sldId id="277" r:id="rId13"/>
    <p:sldId id="283" r:id="rId14"/>
    <p:sldId id="284" r:id="rId15"/>
    <p:sldId id="404" r:id="rId16"/>
    <p:sldId id="403" r:id="rId17"/>
    <p:sldId id="409" r:id="rId18"/>
    <p:sldId id="282" r:id="rId19"/>
    <p:sldId id="270" r:id="rId20"/>
    <p:sldId id="271" r:id="rId21"/>
    <p:sldId id="273" r:id="rId22"/>
    <p:sldId id="274" r:id="rId23"/>
    <p:sldId id="275" r:id="rId24"/>
    <p:sldId id="269" r:id="rId25"/>
    <p:sldId id="272" r:id="rId26"/>
    <p:sldId id="288" r:id="rId27"/>
    <p:sldId id="294" r:id="rId28"/>
    <p:sldId id="280" r:id="rId29"/>
    <p:sldId id="408" r:id="rId30"/>
    <p:sldId id="291" r:id="rId31"/>
    <p:sldId id="289" r:id="rId32"/>
    <p:sldId id="293" r:id="rId33"/>
    <p:sldId id="281" r:id="rId34"/>
    <p:sldId id="278" r:id="rId35"/>
    <p:sldId id="292" r:id="rId36"/>
    <p:sldId id="405" r:id="rId37"/>
    <p:sldId id="406" r:id="rId38"/>
    <p:sldId id="279" r:id="rId39"/>
    <p:sldId id="295" r:id="rId40"/>
    <p:sldId id="287" r:id="rId41"/>
    <p:sldId id="402" r:id="rId42"/>
    <p:sldId id="407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verly Smith" initials="BS" lastIdx="1" clrIdx="0">
    <p:extLst>
      <p:ext uri="{19B8F6BF-5375-455C-9EA6-DF929625EA0E}">
        <p15:presenceInfo xmlns:p15="http://schemas.microsoft.com/office/powerpoint/2012/main" userId="e6bd46839abb118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A600"/>
    <a:srgbClr val="B08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54" y="108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6-09T09:11:33.782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9E7BD7-7811-461C-BA71-3A0A35FDFB50}" type="doc">
      <dgm:prSet loTypeId="urn:microsoft.com/office/officeart/2011/layout/CircleProcess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8AA687-26F2-4217-BCBB-822926727295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Reconnect With What Is Important</a:t>
          </a:r>
        </a:p>
      </dgm:t>
    </dgm:pt>
    <dgm:pt modelId="{DE36C889-D5CB-4ABF-9755-4E61218F22FC}" type="parTrans" cxnId="{6EF61A81-C5D2-43CE-9AB5-3A9E2F0DD671}">
      <dgm:prSet/>
      <dgm:spPr/>
      <dgm:t>
        <a:bodyPr/>
        <a:lstStyle/>
        <a:p>
          <a:endParaRPr lang="en-US"/>
        </a:p>
      </dgm:t>
    </dgm:pt>
    <dgm:pt modelId="{3D0D9A90-F03E-4781-BC6A-484BC3B229C4}" type="sibTrans" cxnId="{6EF61A81-C5D2-43CE-9AB5-3A9E2F0DD671}">
      <dgm:prSet/>
      <dgm:spPr/>
      <dgm:t>
        <a:bodyPr/>
        <a:lstStyle/>
        <a:p>
          <a:endParaRPr lang="en-US"/>
        </a:p>
      </dgm:t>
    </dgm:pt>
    <dgm:pt modelId="{C2637DC4-AA4A-469A-9D31-BC0ECAD51DA7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Embrace Your Thoughts &amp; Feelings</a:t>
          </a:r>
        </a:p>
      </dgm:t>
    </dgm:pt>
    <dgm:pt modelId="{FFD6F480-B71A-47B0-984A-1086EDA3F6D6}" type="parTrans" cxnId="{E33135BC-E603-4749-AA15-106CA346804B}">
      <dgm:prSet/>
      <dgm:spPr/>
      <dgm:t>
        <a:bodyPr/>
        <a:lstStyle/>
        <a:p>
          <a:endParaRPr lang="en-US"/>
        </a:p>
      </dgm:t>
    </dgm:pt>
    <dgm:pt modelId="{E4888D48-1292-4178-9FE9-823495FC271D}" type="sibTrans" cxnId="{E33135BC-E603-4749-AA15-106CA346804B}">
      <dgm:prSet/>
      <dgm:spPr/>
      <dgm:t>
        <a:bodyPr/>
        <a:lstStyle/>
        <a:p>
          <a:endParaRPr lang="en-US"/>
        </a:p>
      </dgm:t>
    </dgm:pt>
    <dgm:pt modelId="{C4A02D38-A23A-4CB9-9766-86988A083157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Growing With &amp; Without Pain</a:t>
          </a:r>
        </a:p>
      </dgm:t>
    </dgm:pt>
    <dgm:pt modelId="{5821072A-88B4-4F72-9313-BF96BAEFCA36}" type="parTrans" cxnId="{36E961F7-7490-4856-AFBA-E314C267AF03}">
      <dgm:prSet/>
      <dgm:spPr/>
      <dgm:t>
        <a:bodyPr/>
        <a:lstStyle/>
        <a:p>
          <a:endParaRPr lang="en-US"/>
        </a:p>
      </dgm:t>
    </dgm:pt>
    <dgm:pt modelId="{A356F6EC-817E-4324-9766-E730E61376A0}" type="sibTrans" cxnId="{36E961F7-7490-4856-AFBA-E314C267AF03}">
      <dgm:prSet/>
      <dgm:spPr/>
      <dgm:t>
        <a:bodyPr/>
        <a:lstStyle/>
        <a:p>
          <a:endParaRPr lang="en-US"/>
        </a:p>
      </dgm:t>
    </dgm:pt>
    <dgm:pt modelId="{1645D386-CBF4-45D6-BF5B-FB7DD4325078}" type="pres">
      <dgm:prSet presAssocID="{A09E7BD7-7811-461C-BA71-3A0A35FDFB50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4DB6353F-E189-4FFD-A846-9A1825A05DBF}" type="pres">
      <dgm:prSet presAssocID="{C2637DC4-AA4A-469A-9D31-BC0ECAD51DA7}" presName="Accent3" presStyleCnt="0"/>
      <dgm:spPr/>
    </dgm:pt>
    <dgm:pt modelId="{3AAF7245-A749-4D00-8390-6CFF9474BFB9}" type="pres">
      <dgm:prSet presAssocID="{C2637DC4-AA4A-469A-9D31-BC0ECAD51DA7}" presName="Accent" presStyleLbl="node1" presStyleIdx="0" presStyleCnt="3"/>
      <dgm:spPr>
        <a:solidFill>
          <a:srgbClr val="7030A0"/>
        </a:solidFill>
      </dgm:spPr>
    </dgm:pt>
    <dgm:pt modelId="{5816F029-1523-4381-8CB0-25EB7D2E9AFB}" type="pres">
      <dgm:prSet presAssocID="{C2637DC4-AA4A-469A-9D31-BC0ECAD51DA7}" presName="ParentBackground3" presStyleCnt="0"/>
      <dgm:spPr/>
    </dgm:pt>
    <dgm:pt modelId="{6B037A5F-176B-401C-B119-9463794E719C}" type="pres">
      <dgm:prSet presAssocID="{C2637DC4-AA4A-469A-9D31-BC0ECAD51DA7}" presName="ParentBackground" presStyleLbl="fgAcc1" presStyleIdx="0" presStyleCnt="3"/>
      <dgm:spPr/>
    </dgm:pt>
    <dgm:pt modelId="{92EEE8DD-87B4-4F2F-B6EE-46D8CF10DBDC}" type="pres">
      <dgm:prSet presAssocID="{C2637DC4-AA4A-469A-9D31-BC0ECAD51DA7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D6165206-22CD-42F9-91D2-AD8D76088632}" type="pres">
      <dgm:prSet presAssocID="{C4A02D38-A23A-4CB9-9766-86988A083157}" presName="Accent2" presStyleCnt="0"/>
      <dgm:spPr/>
    </dgm:pt>
    <dgm:pt modelId="{FB77FC86-614B-4841-B7FA-7A19B8D1A1EC}" type="pres">
      <dgm:prSet presAssocID="{C4A02D38-A23A-4CB9-9766-86988A083157}" presName="Accent" presStyleLbl="node1" presStyleIdx="1" presStyleCnt="3"/>
      <dgm:spPr/>
    </dgm:pt>
    <dgm:pt modelId="{FBC37FEA-B6FF-446C-96DB-C0A1AB612BDD}" type="pres">
      <dgm:prSet presAssocID="{C4A02D38-A23A-4CB9-9766-86988A083157}" presName="ParentBackground2" presStyleCnt="0"/>
      <dgm:spPr/>
    </dgm:pt>
    <dgm:pt modelId="{0B6D50B0-93DB-48EA-8054-5CEB119502CD}" type="pres">
      <dgm:prSet presAssocID="{C4A02D38-A23A-4CB9-9766-86988A083157}" presName="ParentBackground" presStyleLbl="fgAcc1" presStyleIdx="1" presStyleCnt="3"/>
      <dgm:spPr/>
    </dgm:pt>
    <dgm:pt modelId="{475D8EB4-82BE-4614-B718-BC14AB49CD6B}" type="pres">
      <dgm:prSet presAssocID="{C4A02D38-A23A-4CB9-9766-86988A083157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518D327F-7B53-4974-B185-35C137A1CCA9}" type="pres">
      <dgm:prSet presAssocID="{378AA687-26F2-4217-BCBB-822926727295}" presName="Accent1" presStyleCnt="0"/>
      <dgm:spPr/>
    </dgm:pt>
    <dgm:pt modelId="{C28B4C2B-F8AE-4D67-8DC9-DF6D996F5925}" type="pres">
      <dgm:prSet presAssocID="{378AA687-26F2-4217-BCBB-822926727295}" presName="Accent" presStyleLbl="node1" presStyleIdx="2" presStyleCnt="3"/>
      <dgm:spPr>
        <a:solidFill>
          <a:srgbClr val="FF0000"/>
        </a:solidFill>
      </dgm:spPr>
    </dgm:pt>
    <dgm:pt modelId="{DE191094-1F06-45DD-9337-B807959020CB}" type="pres">
      <dgm:prSet presAssocID="{378AA687-26F2-4217-BCBB-822926727295}" presName="ParentBackground1" presStyleCnt="0"/>
      <dgm:spPr/>
    </dgm:pt>
    <dgm:pt modelId="{9BB8B4D2-6A84-4643-9E87-9FA6C7156009}" type="pres">
      <dgm:prSet presAssocID="{378AA687-26F2-4217-BCBB-822926727295}" presName="ParentBackground" presStyleLbl="fgAcc1" presStyleIdx="2" presStyleCnt="3"/>
      <dgm:spPr/>
    </dgm:pt>
    <dgm:pt modelId="{1BD842B1-CFA6-406F-8AAA-49B3A02086AC}" type="pres">
      <dgm:prSet presAssocID="{378AA687-26F2-4217-BCBB-822926727295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B777BC08-9A88-4159-800C-DF8846C912A6}" type="presOf" srcId="{378AA687-26F2-4217-BCBB-822926727295}" destId="{1BD842B1-CFA6-406F-8AAA-49B3A02086AC}" srcOrd="1" destOrd="0" presId="urn:microsoft.com/office/officeart/2011/layout/CircleProcess"/>
    <dgm:cxn modelId="{82DDDD0A-4470-45B5-81B2-880969064743}" type="presOf" srcId="{C2637DC4-AA4A-469A-9D31-BC0ECAD51DA7}" destId="{6B037A5F-176B-401C-B119-9463794E719C}" srcOrd="0" destOrd="0" presId="urn:microsoft.com/office/officeart/2011/layout/CircleProcess"/>
    <dgm:cxn modelId="{7C56433D-86C9-46DD-BD4D-6F8C16AB0F10}" type="presOf" srcId="{C4A02D38-A23A-4CB9-9766-86988A083157}" destId="{475D8EB4-82BE-4614-B718-BC14AB49CD6B}" srcOrd="1" destOrd="0" presId="urn:microsoft.com/office/officeart/2011/layout/CircleProcess"/>
    <dgm:cxn modelId="{B71AE03E-C840-4939-AC16-A84407DE557A}" type="presOf" srcId="{378AA687-26F2-4217-BCBB-822926727295}" destId="{9BB8B4D2-6A84-4643-9E87-9FA6C7156009}" srcOrd="0" destOrd="0" presId="urn:microsoft.com/office/officeart/2011/layout/CircleProcess"/>
    <dgm:cxn modelId="{6EF61A81-C5D2-43CE-9AB5-3A9E2F0DD671}" srcId="{A09E7BD7-7811-461C-BA71-3A0A35FDFB50}" destId="{378AA687-26F2-4217-BCBB-822926727295}" srcOrd="0" destOrd="0" parTransId="{DE36C889-D5CB-4ABF-9755-4E61218F22FC}" sibTransId="{3D0D9A90-F03E-4781-BC6A-484BC3B229C4}"/>
    <dgm:cxn modelId="{E33135BC-E603-4749-AA15-106CA346804B}" srcId="{A09E7BD7-7811-461C-BA71-3A0A35FDFB50}" destId="{C2637DC4-AA4A-469A-9D31-BC0ECAD51DA7}" srcOrd="2" destOrd="0" parTransId="{FFD6F480-B71A-47B0-984A-1086EDA3F6D6}" sibTransId="{E4888D48-1292-4178-9FE9-823495FC271D}"/>
    <dgm:cxn modelId="{EE90A1BF-FB38-457F-965F-A42EDE5DCB56}" type="presOf" srcId="{A09E7BD7-7811-461C-BA71-3A0A35FDFB50}" destId="{1645D386-CBF4-45D6-BF5B-FB7DD4325078}" srcOrd="0" destOrd="0" presId="urn:microsoft.com/office/officeart/2011/layout/CircleProcess"/>
    <dgm:cxn modelId="{805210CD-1949-41E6-82E0-FE85CF76748D}" type="presOf" srcId="{C4A02D38-A23A-4CB9-9766-86988A083157}" destId="{0B6D50B0-93DB-48EA-8054-5CEB119502CD}" srcOrd="0" destOrd="0" presId="urn:microsoft.com/office/officeart/2011/layout/CircleProcess"/>
    <dgm:cxn modelId="{0F3335E1-46D9-476F-932C-D2E071BD26E3}" type="presOf" srcId="{C2637DC4-AA4A-469A-9D31-BC0ECAD51DA7}" destId="{92EEE8DD-87B4-4F2F-B6EE-46D8CF10DBDC}" srcOrd="1" destOrd="0" presId="urn:microsoft.com/office/officeart/2011/layout/CircleProcess"/>
    <dgm:cxn modelId="{36E961F7-7490-4856-AFBA-E314C267AF03}" srcId="{A09E7BD7-7811-461C-BA71-3A0A35FDFB50}" destId="{C4A02D38-A23A-4CB9-9766-86988A083157}" srcOrd="1" destOrd="0" parTransId="{5821072A-88B4-4F72-9313-BF96BAEFCA36}" sibTransId="{A356F6EC-817E-4324-9766-E730E61376A0}"/>
    <dgm:cxn modelId="{B02C81A3-2C42-4729-BC04-60ACD5F910B5}" type="presParOf" srcId="{1645D386-CBF4-45D6-BF5B-FB7DD4325078}" destId="{4DB6353F-E189-4FFD-A846-9A1825A05DBF}" srcOrd="0" destOrd="0" presId="urn:microsoft.com/office/officeart/2011/layout/CircleProcess"/>
    <dgm:cxn modelId="{DF093F1B-7EA8-487A-8B38-2E94388433AA}" type="presParOf" srcId="{4DB6353F-E189-4FFD-A846-9A1825A05DBF}" destId="{3AAF7245-A749-4D00-8390-6CFF9474BFB9}" srcOrd="0" destOrd="0" presId="urn:microsoft.com/office/officeart/2011/layout/CircleProcess"/>
    <dgm:cxn modelId="{B20CBBA9-EAD8-4A22-8374-2B09C97D21CB}" type="presParOf" srcId="{1645D386-CBF4-45D6-BF5B-FB7DD4325078}" destId="{5816F029-1523-4381-8CB0-25EB7D2E9AFB}" srcOrd="1" destOrd="0" presId="urn:microsoft.com/office/officeart/2011/layout/CircleProcess"/>
    <dgm:cxn modelId="{7B1AC160-2CB6-477A-8CB5-EDEEF149284B}" type="presParOf" srcId="{5816F029-1523-4381-8CB0-25EB7D2E9AFB}" destId="{6B037A5F-176B-401C-B119-9463794E719C}" srcOrd="0" destOrd="0" presId="urn:microsoft.com/office/officeart/2011/layout/CircleProcess"/>
    <dgm:cxn modelId="{B39F7008-A7D6-4E6C-A7EE-695DF8F03F4D}" type="presParOf" srcId="{1645D386-CBF4-45D6-BF5B-FB7DD4325078}" destId="{92EEE8DD-87B4-4F2F-B6EE-46D8CF10DBDC}" srcOrd="2" destOrd="0" presId="urn:microsoft.com/office/officeart/2011/layout/CircleProcess"/>
    <dgm:cxn modelId="{DC36221E-113D-4B5C-B91E-F32A4C6024CA}" type="presParOf" srcId="{1645D386-CBF4-45D6-BF5B-FB7DD4325078}" destId="{D6165206-22CD-42F9-91D2-AD8D76088632}" srcOrd="3" destOrd="0" presId="urn:microsoft.com/office/officeart/2011/layout/CircleProcess"/>
    <dgm:cxn modelId="{2C21C8B0-0627-47D7-8FB7-6DF72E3869E0}" type="presParOf" srcId="{D6165206-22CD-42F9-91D2-AD8D76088632}" destId="{FB77FC86-614B-4841-B7FA-7A19B8D1A1EC}" srcOrd="0" destOrd="0" presId="urn:microsoft.com/office/officeart/2011/layout/CircleProcess"/>
    <dgm:cxn modelId="{9E040136-3900-4EF7-A876-289B8D69817E}" type="presParOf" srcId="{1645D386-CBF4-45D6-BF5B-FB7DD4325078}" destId="{FBC37FEA-B6FF-446C-96DB-C0A1AB612BDD}" srcOrd="4" destOrd="0" presId="urn:microsoft.com/office/officeart/2011/layout/CircleProcess"/>
    <dgm:cxn modelId="{FB725A7B-9C2C-421D-90CA-DDC3404B9EC0}" type="presParOf" srcId="{FBC37FEA-B6FF-446C-96DB-C0A1AB612BDD}" destId="{0B6D50B0-93DB-48EA-8054-5CEB119502CD}" srcOrd="0" destOrd="0" presId="urn:microsoft.com/office/officeart/2011/layout/CircleProcess"/>
    <dgm:cxn modelId="{295B7DAF-E6AC-4A21-B05A-08F2A33974FA}" type="presParOf" srcId="{1645D386-CBF4-45D6-BF5B-FB7DD4325078}" destId="{475D8EB4-82BE-4614-B718-BC14AB49CD6B}" srcOrd="5" destOrd="0" presId="urn:microsoft.com/office/officeart/2011/layout/CircleProcess"/>
    <dgm:cxn modelId="{B7EA80E5-77FB-4E79-ADA4-F9F86AD5E400}" type="presParOf" srcId="{1645D386-CBF4-45D6-BF5B-FB7DD4325078}" destId="{518D327F-7B53-4974-B185-35C137A1CCA9}" srcOrd="6" destOrd="0" presId="urn:microsoft.com/office/officeart/2011/layout/CircleProcess"/>
    <dgm:cxn modelId="{BEE3969B-1EDC-4AE8-BFF6-DC5A1B8DEE2C}" type="presParOf" srcId="{518D327F-7B53-4974-B185-35C137A1CCA9}" destId="{C28B4C2B-F8AE-4D67-8DC9-DF6D996F5925}" srcOrd="0" destOrd="0" presId="urn:microsoft.com/office/officeart/2011/layout/CircleProcess"/>
    <dgm:cxn modelId="{FC61AC88-FB59-467D-84AE-A4532934AEFA}" type="presParOf" srcId="{1645D386-CBF4-45D6-BF5B-FB7DD4325078}" destId="{DE191094-1F06-45DD-9337-B807959020CB}" srcOrd="7" destOrd="0" presId="urn:microsoft.com/office/officeart/2011/layout/CircleProcess"/>
    <dgm:cxn modelId="{36F10A71-A69E-48FB-A7C4-1F9C18FC9B64}" type="presParOf" srcId="{DE191094-1F06-45DD-9337-B807959020CB}" destId="{9BB8B4D2-6A84-4643-9E87-9FA6C7156009}" srcOrd="0" destOrd="0" presId="urn:microsoft.com/office/officeart/2011/layout/CircleProcess"/>
    <dgm:cxn modelId="{39C37BBD-1C82-4AE9-91B4-1CB209659FCF}" type="presParOf" srcId="{1645D386-CBF4-45D6-BF5B-FB7DD4325078}" destId="{1BD842B1-CFA6-406F-8AAA-49B3A02086AC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AF7245-A749-4D00-8390-6CFF9474BFB9}">
      <dsp:nvSpPr>
        <dsp:cNvPr id="0" name=""/>
        <dsp:cNvSpPr/>
      </dsp:nvSpPr>
      <dsp:spPr>
        <a:xfrm>
          <a:off x="6111612" y="774115"/>
          <a:ext cx="2050612" cy="2050992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037A5F-176B-401C-B119-9463794E719C}">
      <dsp:nvSpPr>
        <dsp:cNvPr id="0" name=""/>
        <dsp:cNvSpPr/>
      </dsp:nvSpPr>
      <dsp:spPr>
        <a:xfrm>
          <a:off x="6179698" y="842493"/>
          <a:ext cx="1914439" cy="191423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</a:rPr>
            <a:t>Embrace Your Thoughts &amp; Feelings</a:t>
          </a:r>
        </a:p>
      </dsp:txBody>
      <dsp:txXfrm>
        <a:off x="6453380" y="1116007"/>
        <a:ext cx="1367075" cy="1367208"/>
      </dsp:txXfrm>
    </dsp:sp>
    <dsp:sp modelId="{FB77FC86-614B-4841-B7FA-7A19B8D1A1EC}">
      <dsp:nvSpPr>
        <dsp:cNvPr id="0" name=""/>
        <dsp:cNvSpPr/>
      </dsp:nvSpPr>
      <dsp:spPr>
        <a:xfrm rot="2700000">
          <a:off x="3994714" y="776594"/>
          <a:ext cx="2045673" cy="2045673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6D50B0-93DB-48EA-8054-5CEB119502CD}">
      <dsp:nvSpPr>
        <dsp:cNvPr id="0" name=""/>
        <dsp:cNvSpPr/>
      </dsp:nvSpPr>
      <dsp:spPr>
        <a:xfrm>
          <a:off x="4060332" y="842493"/>
          <a:ext cx="1914439" cy="191423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</a:rPr>
            <a:t>Growing With &amp; Without Pain</a:t>
          </a:r>
        </a:p>
      </dsp:txBody>
      <dsp:txXfrm>
        <a:off x="4334014" y="1116007"/>
        <a:ext cx="1367075" cy="1367208"/>
      </dsp:txXfrm>
    </dsp:sp>
    <dsp:sp modelId="{C28B4C2B-F8AE-4D67-8DC9-DF6D996F5925}">
      <dsp:nvSpPr>
        <dsp:cNvPr id="0" name=""/>
        <dsp:cNvSpPr/>
      </dsp:nvSpPr>
      <dsp:spPr>
        <a:xfrm rot="2700000">
          <a:off x="1875348" y="776594"/>
          <a:ext cx="2045673" cy="2045673"/>
        </a:xfrm>
        <a:prstGeom prst="teardrop">
          <a:avLst>
            <a:gd name="adj" fmla="val 10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B8B4D2-6A84-4643-9E87-9FA6C7156009}">
      <dsp:nvSpPr>
        <dsp:cNvPr id="0" name=""/>
        <dsp:cNvSpPr/>
      </dsp:nvSpPr>
      <dsp:spPr>
        <a:xfrm>
          <a:off x="1940965" y="842493"/>
          <a:ext cx="1914439" cy="191423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</a:rPr>
            <a:t>Reconnect With What Is Important</a:t>
          </a:r>
        </a:p>
      </dsp:txBody>
      <dsp:txXfrm>
        <a:off x="2214647" y="1116007"/>
        <a:ext cx="1367075" cy="13672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29C2A-E1F5-484A-97B3-7B94455F4D95}" type="datetimeFigureOut">
              <a:rPr lang="en-US" smtClean="0"/>
              <a:t>6/9/2022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F7F12-4449-4080-8147-F701B6D8BF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036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Introductions: Whitney speaks; Beverly speaks (brief statement about the organization); Jill speaks (greetings and brief statement about the organization; introduces Gen); Gen speaks (introduces herself further)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F7F12-4449-4080-8147-F701B6D8BFC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350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F7F12-4449-4080-8147-F701B6D8BFC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284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F7F12-4449-4080-8147-F701B6D8BFC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3943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F7F12-4449-4080-8147-F701B6D8BFC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2024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Beverly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F7F12-4449-4080-8147-F701B6D8BFC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9311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Beverly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F7F12-4449-4080-8147-F701B6D8BFC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7618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Beverly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F7F12-4449-4080-8147-F701B6D8BFC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9096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Beverly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F7F12-4449-4080-8147-F701B6D8BFC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3335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Beverly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F7F12-4449-4080-8147-F701B6D8BFC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7994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 &amp; Beverly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F7F12-4449-4080-8147-F701B6D8BFC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8741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F7F12-4449-4080-8147-F701B6D8BFC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54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Beverly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F7F12-4449-4080-8147-F701B6D8BFC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4567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F7F12-4449-4080-8147-F701B6D8BFC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5409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F7F12-4449-4080-8147-F701B6D8BFC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4089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F7F12-4449-4080-8147-F701B6D8BFC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0166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F7F12-4449-4080-8147-F701B6D8BFC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4072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F7F12-4449-4080-8147-F701B6D8BFC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733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F7F12-4449-4080-8147-F701B6D8BFCE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1347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Beverly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F7F12-4449-4080-8147-F701B6D8BFCE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9084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Beverly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F7F12-4449-4080-8147-F701B6D8BFCE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8186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Beverly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F7F12-4449-4080-8147-F701B6D8BFCE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3811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Beverly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F7F12-4449-4080-8147-F701B6D8BFCE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320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Jill or Beverly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F7F12-4449-4080-8147-F701B6D8BFC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9761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Beverly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F7F12-4449-4080-8147-F701B6D8BFCE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2718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Beverly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F7F12-4449-4080-8147-F701B6D8BFCE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7196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Beverly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F7F12-4449-4080-8147-F701B6D8BFCE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6405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Beverly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F7F12-4449-4080-8147-F701B6D8BFCE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2476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F7F12-4449-4080-8147-F701B6D8BFCE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0826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Beverly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F7F12-4449-4080-8147-F701B6D8BFCE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1310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Beverly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F7F12-4449-4080-8147-F701B6D8BFCE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5636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Beverly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F7F12-4449-4080-8147-F701B6D8BFCE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05231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F7F12-4449-4080-8147-F701B6D8BFCE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0208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 &amp; Beverly (Q&amp; A and closing words of encouragement and thanks)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F7F12-4449-4080-8147-F701B6D8BFCE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521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Beverly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F7F12-4449-4080-8147-F701B6D8BFC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16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Beverly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F7F12-4449-4080-8147-F701B6D8BFC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012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Beverly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F7F12-4449-4080-8147-F701B6D8BFC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807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Beverly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F7F12-4449-4080-8147-F701B6D8BFC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631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Beverly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F7F12-4449-4080-8147-F701B6D8BFC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312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Beverly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F7F12-4449-4080-8147-F701B6D8BFC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659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dirty="0"/>
              <a:t>6/9/2022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dirty="0"/>
              <a:t>6/9/2022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dirty="0"/>
              <a:t>6/9/2022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dirty="0"/>
              <a:t>6/9/2022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dirty="0"/>
              <a:t>6/9/2022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dirty="0"/>
              <a:t>6/9/2022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dirty="0"/>
              <a:t>6/9/2022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dirty="0"/>
              <a:t>6/9/2022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47B1BF-4039-460D-A637-65428CBD720E}" type="datetimeFigureOut">
              <a:rPr lang="en-US" dirty="0"/>
              <a:t>6/9/2022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dirty="0"/>
              <a:t>6/9/2022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dirty="0"/>
              <a:t>6/9/2022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dirty="0"/>
              <a:t>6/9/2022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dirty="0"/>
              <a:t>6/9/2022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dirty="0"/>
              <a:t>6/9/2022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dirty="0"/>
              <a:t>6/9/2022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dirty="0"/>
              <a:t>6/9/2022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dirty="0"/>
              <a:t>6/9/2022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dirty="0"/>
              <a:t>6/9/2022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jpeg"/><Relationship Id="rId9" Type="http://schemas.microsoft.com/office/2007/relationships/diagramDrawing" Target="../diagrams/drawing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mazon.com/Little-Grievers-Workbook-Sarah-Brown/dp/1734202416/ref=sr_1_1?dchild=1&amp;keywords=little+grievers&amp;qid=1601650638&amp;s=books&amp;sr=1-1" TargetMode="External"/><Relationship Id="rId13" Type="http://schemas.openxmlformats.org/officeDocument/2006/relationships/image" Target="../media/image4.png"/><Relationship Id="rId3" Type="http://schemas.openxmlformats.org/officeDocument/2006/relationships/hyperlink" Target="https://www.amazon.com/Its-That-Youre-Not-Understand/dp/1622039076" TargetMode="External"/><Relationship Id="rId7" Type="http://schemas.openxmlformats.org/officeDocument/2006/relationships/hyperlink" Target="https://www.amazon.com/Tear-Soup-Recipe-Healing-After/dp/0961519762/ref=sr_1_1?keywords=tear+soup+book&amp;qid=1649796524&amp;s=books&amp;sprefix=tear+soup%2Cstripbooks%2C99&amp;sr=1-1" TargetMode="External"/><Relationship Id="rId12" Type="http://schemas.openxmlformats.org/officeDocument/2006/relationships/hyperlink" Target="https://www.amazon.com/Invisible-String-Patrice-Karst/dp/031648623X/ref=pd_lpo_3?pd_rd_i=031648623X&amp;psc=1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mazon.com/Mothers-Reckoning-Living-Aftermath-Tragedy/dp/1101902779/ref=sr_1_2?crid=338WWARBQMY17&amp;dchild=1&amp;keywords=a+mothers+reckoning+by+sue+klebold&amp;qid=1601650536&amp;s=books&amp;sprefix=a+mothers+reck%2Cstripbooks%2C178&amp;sr=1-2" TargetMode="External"/><Relationship Id="rId11" Type="http://schemas.openxmlformats.org/officeDocument/2006/relationships/hyperlink" Target="https://www.amazon.com/Grief-Like-Snowflake-Julia-Cook/dp/1931636788" TargetMode="External"/><Relationship Id="rId5" Type="http://schemas.openxmlformats.org/officeDocument/2006/relationships/hyperlink" Target="https://www.amazon.com/Body-Keeps-Score-Healing-Trauma/dp/0143127748/ref=sr_1_1?crid=3BPILZ5EC3MQD&amp;dchild=1&amp;keywords=the+body+keeps+the+score&amp;qid=1601650511&amp;s=books&amp;sprefix=the+body+keep%2Cstripbooks%2C183&amp;sr=1-1" TargetMode="External"/><Relationship Id="rId10" Type="http://schemas.openxmlformats.org/officeDocument/2006/relationships/hyperlink" Target="https://www.amazon.com/Ida-Always-Caron-Levis/dp/1481426400/ref=sr_1_1?crid=3FFVEL3O2IZG7&amp;keywords=ida+always&amp;qid=1649793127&amp;s=books&amp;sprefix=ida+always%2Cstripbooks%2C72&amp;sr=1-1" TargetMode="External"/><Relationship Id="rId4" Type="http://schemas.openxmlformats.org/officeDocument/2006/relationships/hyperlink" Target="https://www.amazon.com/Gift-Second-Healing-Impact-Suicide/dp/0998074705/ref=sr_1_1?dchild=1&amp;keywords=the+gift+of+second&amp;qid=1601650476&amp;s=books&amp;sr=1-1" TargetMode="External"/><Relationship Id="rId9" Type="http://schemas.openxmlformats.org/officeDocument/2006/relationships/hyperlink" Target="https://www.amazon.com/Rabbit-Listened-Cori-Doerrfeld/dp/073522935X/ref=sr_1_1?crid=17DI9A85LO8B3&amp;keywords=the+rabbit+listened&amp;qid=1649793180&amp;s=books&amp;sprefix=the+rabbit+listened%2Cstripbooks%2C75&amp;sr=1-1" TargetMode="External"/><Relationship Id="rId14" Type="http://schemas.openxmlformats.org/officeDocument/2006/relationships/image" Target="../media/image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xayUBd6T7M?feature=oembed" TargetMode="Externa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50000">
              <a:srgbClr val="00B0F0"/>
            </a:gs>
            <a:gs pos="71000">
              <a:schemeClr val="tx1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675E9-1820-4EB1-A757-9324108A38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5" y="2370655"/>
            <a:ext cx="8731150" cy="1373070"/>
          </a:xfrm>
        </p:spPr>
        <p:txBody>
          <a:bodyPr/>
          <a:lstStyle/>
          <a:p>
            <a:r>
              <a:rPr lang="en-US" sz="2800" dirty="0"/>
              <a:t>Grief, Trauma Informed Care &amp; Compassion Fatigue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A04CFF-21F0-407F-A7F8-92489D68DF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2140" y="4487345"/>
            <a:ext cx="8144134" cy="1117687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June 9, 2022</a:t>
            </a:r>
          </a:p>
          <a:p>
            <a:r>
              <a:rPr lang="en-US" dirty="0">
                <a:solidFill>
                  <a:srgbClr val="002060"/>
                </a:solidFill>
              </a:rPr>
              <a:t>1:00 PM EDT</a:t>
            </a:r>
          </a:p>
          <a:p>
            <a:r>
              <a:rPr lang="en-US" dirty="0">
                <a:solidFill>
                  <a:srgbClr val="002060"/>
                </a:solidFill>
              </a:rPr>
              <a:t>Webinar </a:t>
            </a:r>
          </a:p>
        </p:txBody>
      </p:sp>
      <p:pic>
        <p:nvPicPr>
          <p:cNvPr id="4" name="Picture 4" descr="American Mental Health Counselors Association">
            <a:extLst>
              <a:ext uri="{FF2B5EF4-FFF2-40B4-BE49-F238E27FC236}">
                <a16:creationId xmlns:a16="http://schemas.microsoft.com/office/drawing/2014/main" id="{CF98575B-A39D-4198-9DE4-1581684D1A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92"/>
          <a:stretch/>
        </p:blipFill>
        <p:spPr bwMode="auto">
          <a:xfrm>
            <a:off x="9526555" y="2682032"/>
            <a:ext cx="2192692" cy="74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ome – Counselor – Armstrong Elementary School">
            <a:extLst>
              <a:ext uri="{FF2B5EF4-FFF2-40B4-BE49-F238E27FC236}">
                <a16:creationId xmlns:a16="http://schemas.microsoft.com/office/drawing/2014/main" id="{4A9C03A4-1FF2-4EC1-9C82-A7E5551DA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198" y="3359811"/>
            <a:ext cx="2118049" cy="74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331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71000">
              <a:srgbClr val="0070C0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CBC04-6F64-4D6E-BCF5-51B2551ED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Complicated Grief </a:t>
            </a:r>
          </a:p>
        </p:txBody>
      </p:sp>
      <p:pic>
        <p:nvPicPr>
          <p:cNvPr id="4" name="Picture 4" descr="American Mental Health Counselors Association">
            <a:extLst>
              <a:ext uri="{FF2B5EF4-FFF2-40B4-BE49-F238E27FC236}">
                <a16:creationId xmlns:a16="http://schemas.microsoft.com/office/drawing/2014/main" id="{1FC2759D-2013-4E94-B7FC-6B78F7E36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92"/>
          <a:stretch/>
        </p:blipFill>
        <p:spPr bwMode="auto">
          <a:xfrm>
            <a:off x="10648473" y="735059"/>
            <a:ext cx="1487254" cy="58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ome – Counselor – Armstrong Elementary School">
            <a:extLst>
              <a:ext uri="{FF2B5EF4-FFF2-40B4-BE49-F238E27FC236}">
                <a16:creationId xmlns:a16="http://schemas.microsoft.com/office/drawing/2014/main" id="{9249EFDE-4210-49A3-94E5-38692D7E5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796" y="1293697"/>
            <a:ext cx="1412609" cy="49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10;p24">
            <a:extLst>
              <a:ext uri="{FF2B5EF4-FFF2-40B4-BE49-F238E27FC236}">
                <a16:creationId xmlns:a16="http://schemas.microsoft.com/office/drawing/2014/main" id="{817D3647-E957-4DC6-A196-7269ACB90BE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259536" y="2421934"/>
            <a:ext cx="9034646" cy="3598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rmAutofit/>
          </a:bodyPr>
          <a:lstStyle/>
          <a:p>
            <a:pPr marL="533400" indent="-457200">
              <a:spcBef>
                <a:spcPts val="600"/>
              </a:spcBef>
              <a:buClr>
                <a:srgbClr val="FFFFFF"/>
              </a:buClr>
              <a:buSzPts val="1600"/>
            </a:pPr>
            <a:r>
              <a:rPr lang="en" sz="2800" i="0" u="none" strike="noStrike" cap="none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Homicide</a:t>
            </a:r>
          </a:p>
          <a:p>
            <a:pPr marL="533400" indent="-457200">
              <a:spcBef>
                <a:spcPts val="600"/>
              </a:spcBef>
              <a:buClr>
                <a:srgbClr val="FFFFFF"/>
              </a:buClr>
              <a:buSzPts val="1600"/>
            </a:pPr>
            <a:r>
              <a:rPr lang="en" sz="2800" i="0" u="none" strike="noStrike" cap="none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Suicide</a:t>
            </a:r>
            <a:endParaRPr lang="en" sz="2800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  <a:p>
            <a:pPr marL="533400" indent="-457200">
              <a:spcBef>
                <a:spcPts val="600"/>
              </a:spcBef>
              <a:buClr>
                <a:srgbClr val="FFFFFF"/>
              </a:buClr>
              <a:buSzPts val="1600"/>
            </a:pPr>
            <a:r>
              <a:rPr lang="en" sz="2800" i="0" u="none" strike="noStrike" cap="none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Traumatic death</a:t>
            </a:r>
            <a:endParaRPr lang="en" sz="2800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  <a:p>
            <a:pPr marL="533400" indent="-457200">
              <a:spcBef>
                <a:spcPts val="600"/>
              </a:spcBef>
              <a:buClr>
                <a:srgbClr val="FFFFFF"/>
              </a:buClr>
              <a:buSzPts val="1600"/>
            </a:pPr>
            <a:r>
              <a:rPr lang="en" sz="2800" i="0" u="none" strike="noStrike" cap="none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Turbulent relationship with the deceased</a:t>
            </a:r>
            <a:endParaRPr lang="en" sz="2800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  <a:p>
            <a:pPr marL="533400" indent="-457200">
              <a:spcBef>
                <a:spcPts val="600"/>
              </a:spcBef>
              <a:buClr>
                <a:srgbClr val="FFFFFF"/>
              </a:buClr>
              <a:buSzPts val="1600"/>
            </a:pPr>
            <a:r>
              <a:rPr lang="en" sz="2800" i="0" u="none" strike="noStrike" cap="none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COVID19</a:t>
            </a:r>
            <a:endParaRPr sz="2800" i="0" u="none" strike="noStrike" cap="none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11;p24">
            <a:extLst>
              <a:ext uri="{FF2B5EF4-FFF2-40B4-BE49-F238E27FC236}">
                <a16:creationId xmlns:a16="http://schemas.microsoft.com/office/drawing/2014/main" id="{3CBA33FF-DB9E-4FC7-BA0B-47808F9FD96A}"/>
              </a:ext>
            </a:extLst>
          </p:cNvPr>
          <p:cNvSpPr txBox="1"/>
          <p:nvPr/>
        </p:nvSpPr>
        <p:spPr>
          <a:xfrm>
            <a:off x="2948474" y="5422145"/>
            <a:ext cx="6783355" cy="15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2000" b="0" i="1" u="none" strike="noStrike" cap="none" dirty="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“Complicated grief is like being in an ongoing, heightened state of mourning that keeps you from healing.” </a:t>
            </a:r>
            <a:endParaRPr sz="2000" b="0" i="1" u="none" strike="noStrike" cap="none" dirty="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26035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3F3F3"/>
              </a:buClr>
              <a:buSzPts val="1500"/>
              <a:buFont typeface="Open Sans"/>
              <a:buChar char="-"/>
            </a:pPr>
            <a:r>
              <a:rPr lang="en" sz="2000" b="0" i="1" u="none" strike="noStrike" cap="none" dirty="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The Mayo Clinic</a:t>
            </a:r>
            <a:endParaRPr sz="2000" b="0" i="1" u="none" strike="noStrike" cap="none" dirty="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86351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71000">
              <a:srgbClr val="0070C0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CBC04-6F64-4D6E-BCF5-51B2551ED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Prolonged Grief Disorder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7A8E7-3990-45AD-BC6B-613E5FC7A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883" y="1982309"/>
            <a:ext cx="11132234" cy="4213217"/>
          </a:xfrm>
        </p:spPr>
        <p:txBody>
          <a:bodyPr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2000" dirty="0">
                <a:ea typeface="Calibri"/>
                <a:cs typeface="Calibri"/>
                <a:sym typeface="Calibri"/>
              </a:rPr>
              <a:t>New, controversial diagnosis in the DSM V-TR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2000" dirty="0">
                <a:ea typeface="Calibri"/>
                <a:cs typeface="Calibri"/>
                <a:sym typeface="Calibri"/>
              </a:rPr>
              <a:t>Diagnostic Criteria (need 3, daily):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 lang="en-US" sz="2000" dirty="0">
              <a:ea typeface="Calibri"/>
              <a:cs typeface="Calibri"/>
              <a:sym typeface="Calibri"/>
            </a:endParaRPr>
          </a:p>
          <a:p>
            <a:pPr marL="342900" lvl="0" indent="-260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</a:pPr>
            <a:r>
              <a:rPr lang="en-US" sz="2000" dirty="0">
                <a:ea typeface="Calibri"/>
                <a:cs typeface="Calibri"/>
                <a:sym typeface="Calibri"/>
              </a:rPr>
              <a:t>Identity disruption (feeling as though part of you has died)</a:t>
            </a:r>
          </a:p>
          <a:p>
            <a:pPr marL="342900" lvl="0" indent="-260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</a:pPr>
            <a:r>
              <a:rPr lang="en-US" sz="2000" dirty="0">
                <a:ea typeface="Calibri"/>
                <a:cs typeface="Calibri"/>
                <a:sym typeface="Calibri"/>
              </a:rPr>
              <a:t>Sense of disbelief about the death</a:t>
            </a:r>
          </a:p>
          <a:p>
            <a:pPr marL="342900" lvl="0" indent="-260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</a:pPr>
            <a:r>
              <a:rPr lang="en-US" sz="2000" dirty="0">
                <a:ea typeface="Calibri"/>
                <a:cs typeface="Calibri"/>
                <a:sym typeface="Calibri"/>
              </a:rPr>
              <a:t>Avoidance of reminders that the person is dead</a:t>
            </a:r>
          </a:p>
          <a:p>
            <a:pPr marL="342900" lvl="0" indent="-260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</a:pPr>
            <a:r>
              <a:rPr lang="en-US" sz="2000" dirty="0">
                <a:ea typeface="Calibri"/>
                <a:cs typeface="Calibri"/>
                <a:sym typeface="Calibri"/>
              </a:rPr>
              <a:t>Intense emotional pain related to the death (anger, bitterness, sorrow)</a:t>
            </a:r>
          </a:p>
          <a:p>
            <a:pPr marL="342900" lvl="0" indent="-260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</a:pPr>
            <a:r>
              <a:rPr lang="en-US" sz="2000" dirty="0">
                <a:ea typeface="Calibri"/>
                <a:cs typeface="Calibri"/>
                <a:sym typeface="Calibri"/>
              </a:rPr>
              <a:t>Difficulty reintegrating/”moving on” into one’s relationships and activities (socializing with friends, pursuing interests, planning for the future)</a:t>
            </a:r>
          </a:p>
          <a:p>
            <a:pPr marL="342900" lvl="0" indent="-260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</a:pPr>
            <a:r>
              <a:rPr lang="en-US" sz="2000" dirty="0">
                <a:ea typeface="Calibri"/>
                <a:cs typeface="Calibri"/>
                <a:sym typeface="Calibri"/>
              </a:rPr>
              <a:t>Emotional numbness</a:t>
            </a:r>
          </a:p>
          <a:p>
            <a:pPr marL="342900" lvl="0" indent="-260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</a:pPr>
            <a:r>
              <a:rPr lang="en-US" sz="2000" dirty="0">
                <a:ea typeface="Calibri"/>
                <a:cs typeface="Calibri"/>
                <a:sym typeface="Calibri"/>
              </a:rPr>
              <a:t>Feeling that life is meaningless</a:t>
            </a:r>
          </a:p>
          <a:p>
            <a:pPr marL="342900" lvl="0" indent="-260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</a:pPr>
            <a:r>
              <a:rPr lang="en-US" sz="2000" dirty="0">
                <a:ea typeface="Calibri"/>
                <a:cs typeface="Calibri"/>
                <a:sym typeface="Calibri"/>
              </a:rPr>
              <a:t>Intense loneliness</a:t>
            </a:r>
          </a:p>
          <a:p>
            <a:pPr marL="342900" lvl="0" indent="-260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</a:pPr>
            <a:r>
              <a:rPr lang="en-US" sz="2000" dirty="0">
                <a:ea typeface="Calibri"/>
                <a:cs typeface="Calibri"/>
                <a:sym typeface="Calibri"/>
              </a:rPr>
              <a:t>The duration &amp; severity of bereavement reaction clearly exceed expected social, cultural, or religious norms</a:t>
            </a:r>
          </a:p>
          <a:p>
            <a:pPr marL="3429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 dirty="0">
                <a:ea typeface="Calibri"/>
                <a:cs typeface="Calibri"/>
                <a:sym typeface="Calibri"/>
              </a:rPr>
              <a:t>And…</a:t>
            </a:r>
          </a:p>
          <a:p>
            <a:pPr marL="3429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 dirty="0">
                <a:ea typeface="Calibri"/>
                <a:cs typeface="Calibri"/>
                <a:sym typeface="Calibri"/>
              </a:rPr>
              <a:t>For adults, the death was </a:t>
            </a:r>
            <a:r>
              <a:rPr lang="en-US" sz="2000" u="sng" dirty="0">
                <a:solidFill>
                  <a:srgbClr val="FFA800"/>
                </a:solidFill>
                <a:ea typeface="Calibri"/>
                <a:cs typeface="Calibri"/>
                <a:sym typeface="Calibri"/>
              </a:rPr>
              <a:t>12 months ago</a:t>
            </a:r>
            <a:r>
              <a:rPr lang="en-US" sz="2000" dirty="0">
                <a:solidFill>
                  <a:srgbClr val="FFA8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>
                <a:ea typeface="Calibri"/>
                <a:cs typeface="Calibri"/>
                <a:sym typeface="Calibri"/>
              </a:rPr>
              <a:t>or more</a:t>
            </a:r>
          </a:p>
          <a:p>
            <a:pPr marL="3429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 dirty="0">
                <a:ea typeface="Calibri"/>
                <a:cs typeface="Calibri"/>
                <a:sym typeface="Calibri"/>
              </a:rPr>
              <a:t>For children, the death was </a:t>
            </a:r>
            <a:r>
              <a:rPr lang="en-US" sz="2000" u="sng" dirty="0">
                <a:solidFill>
                  <a:srgbClr val="FFA800"/>
                </a:solidFill>
                <a:ea typeface="Calibri"/>
                <a:cs typeface="Calibri"/>
                <a:sym typeface="Calibri"/>
              </a:rPr>
              <a:t>6 months ago</a:t>
            </a:r>
            <a:r>
              <a:rPr lang="en-US" sz="2000" dirty="0">
                <a:ea typeface="Calibri"/>
                <a:cs typeface="Calibri"/>
                <a:sym typeface="Calibri"/>
              </a:rPr>
              <a:t> or more</a:t>
            </a:r>
            <a:endParaRPr lang="en-US" sz="2000" dirty="0"/>
          </a:p>
        </p:txBody>
      </p:sp>
      <p:pic>
        <p:nvPicPr>
          <p:cNvPr id="4" name="Picture 4" descr="American Mental Health Counselors Association">
            <a:extLst>
              <a:ext uri="{FF2B5EF4-FFF2-40B4-BE49-F238E27FC236}">
                <a16:creationId xmlns:a16="http://schemas.microsoft.com/office/drawing/2014/main" id="{1FC2759D-2013-4E94-B7FC-6B78F7E36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92"/>
          <a:stretch/>
        </p:blipFill>
        <p:spPr bwMode="auto">
          <a:xfrm>
            <a:off x="10648473" y="735059"/>
            <a:ext cx="1487254" cy="58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ome – Counselor – Armstrong Elementary School">
            <a:extLst>
              <a:ext uri="{FF2B5EF4-FFF2-40B4-BE49-F238E27FC236}">
                <a16:creationId xmlns:a16="http://schemas.microsoft.com/office/drawing/2014/main" id="{9249EFDE-4210-49A3-94E5-38692D7E5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796" y="1293697"/>
            <a:ext cx="1412609" cy="49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925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71000">
              <a:srgbClr val="0070C0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CBC04-6F64-4D6E-BCF5-51B2551ED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Stats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7A8E7-3990-45AD-BC6B-613E5FC7A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7011" y="2256427"/>
            <a:ext cx="8254482" cy="4247010"/>
          </a:xfrm>
        </p:spPr>
        <p:txBody>
          <a:bodyPr/>
          <a:lstStyle/>
          <a:p>
            <a:pPr marL="342900" marR="0" lvl="0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Char char="●"/>
            </a:pPr>
            <a:r>
              <a:rPr lang="en-US" sz="2400" b="0" i="0" u="none" strike="noStrike" cap="none" dirty="0">
                <a:solidFill>
                  <a:srgbClr val="EDBE3C"/>
                </a:solidFill>
                <a:latin typeface="Calibri"/>
                <a:ea typeface="Calibri"/>
                <a:cs typeface="Calibri"/>
                <a:sym typeface="Calibri"/>
              </a:rPr>
              <a:t>1 in 13 children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 the US will experience the death of a parent or sibling by age 18.</a:t>
            </a:r>
          </a:p>
          <a:p>
            <a:pPr marL="342900" marR="0" lvl="0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Char char="●"/>
            </a:pPr>
            <a:endParaRPr lang="en-US"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Char char="●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Bereaved children rate grew from 7.3% in 2015 </a:t>
            </a:r>
          </a:p>
          <a:p>
            <a:pPr marL="34290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 </a:t>
            </a:r>
            <a:r>
              <a:rPr lang="en-US" sz="2400" b="0" i="0" u="none" strike="noStrike" cap="none" dirty="0">
                <a:solidFill>
                  <a:srgbClr val="EDBE3C"/>
                </a:solidFill>
                <a:latin typeface="Calibri"/>
                <a:ea typeface="Calibri"/>
                <a:cs typeface="Calibri"/>
                <a:sym typeface="Calibri"/>
              </a:rPr>
              <a:t>7.7%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 2020 </a:t>
            </a:r>
          </a:p>
          <a:p>
            <a:pPr marL="34290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lang="en-US"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Char char="●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7.7% = </a:t>
            </a:r>
            <a:r>
              <a:rPr lang="en-US" sz="2400" b="0" i="0" u="none" strike="noStrike" cap="none" dirty="0">
                <a:solidFill>
                  <a:srgbClr val="EDBE3C"/>
                </a:solidFill>
                <a:latin typeface="Calibri"/>
                <a:ea typeface="Calibri"/>
                <a:cs typeface="Calibri"/>
                <a:sym typeface="Calibri"/>
              </a:rPr>
              <a:t>5.6 million children</a:t>
            </a:r>
          </a:p>
          <a:p>
            <a:pPr marL="342900" marR="0" lvl="0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Char char="●"/>
            </a:pPr>
            <a:endParaRPr lang="en-US" sz="2400" b="0" i="0" u="none" strike="noStrike" cap="none" dirty="0">
              <a:solidFill>
                <a:srgbClr val="EDBE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Char char="●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Number of </a:t>
            </a:r>
            <a:r>
              <a:rPr lang="en-US" sz="2400" b="0" i="0" u="none" strike="noStrike" cap="none" dirty="0">
                <a:solidFill>
                  <a:srgbClr val="EDBE3C"/>
                </a:solidFill>
                <a:latin typeface="Calibri"/>
                <a:ea typeface="Calibri"/>
                <a:cs typeface="Calibri"/>
                <a:sym typeface="Calibri"/>
              </a:rPr>
              <a:t>adult deaths increased 39%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from 2015</a:t>
            </a:r>
          </a:p>
          <a:p>
            <a:pPr marL="34290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620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 sz="1800" b="0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Childhood Bereavement Estimation Model (CBEM), Judi’s House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dirty="0"/>
          </a:p>
        </p:txBody>
      </p:sp>
      <p:pic>
        <p:nvPicPr>
          <p:cNvPr id="4" name="Picture 4" descr="American Mental Health Counselors Association">
            <a:extLst>
              <a:ext uri="{FF2B5EF4-FFF2-40B4-BE49-F238E27FC236}">
                <a16:creationId xmlns:a16="http://schemas.microsoft.com/office/drawing/2014/main" id="{1FC2759D-2013-4E94-B7FC-6B78F7E36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92"/>
          <a:stretch/>
        </p:blipFill>
        <p:spPr bwMode="auto">
          <a:xfrm>
            <a:off x="10648473" y="735059"/>
            <a:ext cx="1487254" cy="58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ome – Counselor – Armstrong Elementary School">
            <a:extLst>
              <a:ext uri="{FF2B5EF4-FFF2-40B4-BE49-F238E27FC236}">
                <a16:creationId xmlns:a16="http://schemas.microsoft.com/office/drawing/2014/main" id="{9249EFDE-4210-49A3-94E5-38692D7E5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796" y="1293697"/>
            <a:ext cx="1412609" cy="49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908394-2E68-4508-8A53-4AE6D09C7B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2637" y="4037424"/>
            <a:ext cx="3255606" cy="2271712"/>
          </a:xfrm>
          <a:prstGeom prst="rect">
            <a:avLst/>
          </a:prstGeom>
          <a:effectLst>
            <a:softEdge rad="457200"/>
          </a:effectLst>
        </p:spPr>
      </p:pic>
    </p:spTree>
    <p:extLst>
      <p:ext uri="{BB962C8B-B14F-4D97-AF65-F5344CB8AC3E}">
        <p14:creationId xmlns:p14="http://schemas.microsoft.com/office/powerpoint/2010/main" val="1004351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71000">
              <a:srgbClr val="0070C0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CBC04-6F64-4D6E-BCF5-51B2551ED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Trauma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7A8E7-3990-45AD-BC6B-613E5FC7A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935" y="3429000"/>
            <a:ext cx="9613861" cy="3599316"/>
          </a:xfrm>
        </p:spPr>
        <p:txBody>
          <a:bodyPr/>
          <a:lstStyle/>
          <a:p>
            <a:pPr marL="0" indent="0" algn="ctr" fontAlgn="base">
              <a:spcAft>
                <a:spcPct val="0"/>
              </a:spcAft>
              <a:buNone/>
            </a:pPr>
            <a:r>
              <a:rPr lang="en-US" sz="2400" dirty="0">
                <a:latin typeface="Microsoft Sans Serif"/>
              </a:rPr>
              <a:t>Trauma creates change you don’t choose. </a:t>
            </a:r>
          </a:p>
          <a:p>
            <a:pPr marL="0" indent="0" algn="ctr" fontAlgn="base">
              <a:spcAft>
                <a:spcPct val="0"/>
              </a:spcAft>
              <a:buNone/>
            </a:pPr>
            <a:r>
              <a:rPr lang="en-US" sz="2400" dirty="0">
                <a:latin typeface="Microsoft Sans Serif"/>
              </a:rPr>
              <a:t>Healing is about creating change you do choose.</a:t>
            </a:r>
          </a:p>
          <a:p>
            <a:pPr algn="ctr" fontAlgn="base">
              <a:spcAft>
                <a:spcPct val="0"/>
              </a:spcAft>
            </a:pPr>
            <a:r>
              <a:rPr lang="en-US" sz="800" dirty="0">
                <a:latin typeface="Microsoft Sans Serif"/>
              </a:rPr>
              <a:t>Michele Rosenthal </a:t>
            </a:r>
          </a:p>
          <a:p>
            <a:pPr algn="ctr"/>
            <a:endParaRPr lang="en-US" dirty="0"/>
          </a:p>
        </p:txBody>
      </p:sp>
      <p:pic>
        <p:nvPicPr>
          <p:cNvPr id="4" name="Picture 4" descr="American Mental Health Counselors Association">
            <a:extLst>
              <a:ext uri="{FF2B5EF4-FFF2-40B4-BE49-F238E27FC236}">
                <a16:creationId xmlns:a16="http://schemas.microsoft.com/office/drawing/2014/main" id="{1FC2759D-2013-4E94-B7FC-6B78F7E36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92"/>
          <a:stretch/>
        </p:blipFill>
        <p:spPr bwMode="auto">
          <a:xfrm>
            <a:off x="10648473" y="735059"/>
            <a:ext cx="1487254" cy="58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ome – Counselor – Armstrong Elementary School">
            <a:extLst>
              <a:ext uri="{FF2B5EF4-FFF2-40B4-BE49-F238E27FC236}">
                <a16:creationId xmlns:a16="http://schemas.microsoft.com/office/drawing/2014/main" id="{9249EFDE-4210-49A3-94E5-38692D7E5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796" y="1293697"/>
            <a:ext cx="1412609" cy="49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519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71000">
              <a:srgbClr val="0070C0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CBC04-6F64-4D6E-BCF5-51B2551ED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Trauma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7A8E7-3990-45AD-BC6B-613E5FC7A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95" y="2150259"/>
            <a:ext cx="9613861" cy="441849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Psychological &amp; Physiological responses someone has to an negative event</a:t>
            </a:r>
          </a:p>
          <a:p>
            <a:endParaRPr lang="en-US" dirty="0"/>
          </a:p>
          <a:p>
            <a:r>
              <a:rPr lang="en-US" dirty="0"/>
              <a:t>Perceived threat or danger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Normal reaction that may interfere with life functioning</a:t>
            </a:r>
          </a:p>
          <a:p>
            <a:endParaRPr lang="en-US" dirty="0"/>
          </a:p>
          <a:p>
            <a:r>
              <a:rPr lang="en-US" dirty="0"/>
              <a:t>Sources (natural, deliberate, accidental, medical)</a:t>
            </a:r>
          </a:p>
          <a:p>
            <a:pPr lvl="2"/>
            <a:r>
              <a:rPr lang="en-US" dirty="0"/>
              <a:t>Pandemics</a:t>
            </a:r>
          </a:p>
          <a:p>
            <a:pPr lvl="2"/>
            <a:r>
              <a:rPr lang="en-US" dirty="0"/>
              <a:t>Domestic violence</a:t>
            </a:r>
          </a:p>
          <a:p>
            <a:pPr lvl="2"/>
            <a:r>
              <a:rPr lang="en-US" dirty="0"/>
              <a:t>Natural disasters </a:t>
            </a:r>
          </a:p>
          <a:p>
            <a:pPr lvl="2"/>
            <a:r>
              <a:rPr lang="en-US" dirty="0"/>
              <a:t>Severe illness or injury</a:t>
            </a:r>
          </a:p>
          <a:p>
            <a:pPr lvl="2"/>
            <a:r>
              <a:rPr lang="en-US" dirty="0"/>
              <a:t>The death of a loved one</a:t>
            </a:r>
          </a:p>
          <a:p>
            <a:pPr lvl="2"/>
            <a:r>
              <a:rPr lang="en-US" dirty="0"/>
              <a:t>Witnessing an act of violence</a:t>
            </a:r>
          </a:p>
          <a:p>
            <a:pPr algn="ctr"/>
            <a:endParaRPr lang="en-US" dirty="0"/>
          </a:p>
        </p:txBody>
      </p:sp>
      <p:pic>
        <p:nvPicPr>
          <p:cNvPr id="4" name="Picture 4" descr="American Mental Health Counselors Association">
            <a:extLst>
              <a:ext uri="{FF2B5EF4-FFF2-40B4-BE49-F238E27FC236}">
                <a16:creationId xmlns:a16="http://schemas.microsoft.com/office/drawing/2014/main" id="{1FC2759D-2013-4E94-B7FC-6B78F7E36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92"/>
          <a:stretch/>
        </p:blipFill>
        <p:spPr bwMode="auto">
          <a:xfrm>
            <a:off x="10648473" y="735059"/>
            <a:ext cx="1487254" cy="58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ome – Counselor – Armstrong Elementary School">
            <a:extLst>
              <a:ext uri="{FF2B5EF4-FFF2-40B4-BE49-F238E27FC236}">
                <a16:creationId xmlns:a16="http://schemas.microsoft.com/office/drawing/2014/main" id="{9249EFDE-4210-49A3-94E5-38692D7E5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796" y="1293697"/>
            <a:ext cx="1412609" cy="49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0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71000">
              <a:srgbClr val="0070C0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CBC04-6F64-4D6E-BCF5-51B2551ED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Trauma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7A8E7-3990-45AD-BC6B-613E5FC7A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524" y="1867590"/>
            <a:ext cx="6334041" cy="4086672"/>
          </a:xfrm>
        </p:spPr>
        <p:txBody>
          <a:bodyPr>
            <a:normAutofit fontScale="92500" lnSpcReduction="20000"/>
          </a:bodyPr>
          <a:lstStyle/>
          <a:p>
            <a:endParaRPr lang="en-US" sz="3300" dirty="0"/>
          </a:p>
          <a:p>
            <a:pPr marL="0" indent="0">
              <a:buNone/>
            </a:pPr>
            <a:r>
              <a:rPr lang="en-US" sz="2800" i="1" dirty="0"/>
              <a:t>Violation of the integrity of self</a:t>
            </a:r>
            <a:endParaRPr lang="en-US" sz="3400" i="1" dirty="0"/>
          </a:p>
          <a:p>
            <a:pPr lvl="1"/>
            <a:r>
              <a:rPr lang="en-US" sz="2600" b="1" dirty="0"/>
              <a:t>Directly or Indirectly</a:t>
            </a:r>
          </a:p>
          <a:p>
            <a:pPr lvl="1"/>
            <a:r>
              <a:rPr lang="en-US" sz="2600" b="1" dirty="0"/>
              <a:t>Repeated or extreme exposure</a:t>
            </a:r>
          </a:p>
          <a:p>
            <a:pPr lvl="1"/>
            <a:r>
              <a:rPr lang="en-US" sz="2600" b="1" dirty="0"/>
              <a:t>Relational</a:t>
            </a:r>
          </a:p>
          <a:p>
            <a:pPr lvl="1"/>
            <a:r>
              <a:rPr lang="en-US" sz="2600" b="1" dirty="0"/>
              <a:t>Pre-birth, Life Long</a:t>
            </a:r>
          </a:p>
          <a:p>
            <a:pPr lvl="1"/>
            <a:r>
              <a:rPr lang="en-US" sz="2600" b="1" dirty="0"/>
              <a:t>Childhood</a:t>
            </a:r>
          </a:p>
          <a:p>
            <a:pPr lvl="1"/>
            <a:r>
              <a:rPr lang="en-US" sz="2600" b="1" dirty="0"/>
              <a:t>Adulthood Manifestation</a:t>
            </a:r>
          </a:p>
          <a:p>
            <a:pPr lvl="1"/>
            <a:r>
              <a:rPr lang="en-US" sz="2600" dirty="0"/>
              <a:t>Memory Loss</a:t>
            </a:r>
          </a:p>
          <a:p>
            <a:pPr lvl="1"/>
            <a:r>
              <a:rPr lang="en-US" sz="2600" dirty="0"/>
              <a:t>Dissociative Symptoms</a:t>
            </a:r>
          </a:p>
          <a:p>
            <a:pPr lvl="1"/>
            <a:r>
              <a:rPr lang="en-US" sz="2600" dirty="0"/>
              <a:t>Numbing out the pain</a:t>
            </a:r>
          </a:p>
          <a:p>
            <a:endParaRPr lang="en-US" dirty="0"/>
          </a:p>
        </p:txBody>
      </p:sp>
      <p:pic>
        <p:nvPicPr>
          <p:cNvPr id="4" name="Picture 4" descr="American Mental Health Counselors Association">
            <a:extLst>
              <a:ext uri="{FF2B5EF4-FFF2-40B4-BE49-F238E27FC236}">
                <a16:creationId xmlns:a16="http://schemas.microsoft.com/office/drawing/2014/main" id="{1FC2759D-2013-4E94-B7FC-6B78F7E36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92"/>
          <a:stretch/>
        </p:blipFill>
        <p:spPr bwMode="auto">
          <a:xfrm>
            <a:off x="10648473" y="735059"/>
            <a:ext cx="1487254" cy="58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ome – Counselor – Armstrong Elementary School">
            <a:extLst>
              <a:ext uri="{FF2B5EF4-FFF2-40B4-BE49-F238E27FC236}">
                <a16:creationId xmlns:a16="http://schemas.microsoft.com/office/drawing/2014/main" id="{9249EFDE-4210-49A3-94E5-38692D7E5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796" y="1293697"/>
            <a:ext cx="1412609" cy="49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7EE8DB-4F6B-4452-B2D4-6FBEDA185210}"/>
              </a:ext>
            </a:extLst>
          </p:cNvPr>
          <p:cNvSpPr txBox="1"/>
          <p:nvPr/>
        </p:nvSpPr>
        <p:spPr>
          <a:xfrm>
            <a:off x="6854565" y="2696252"/>
            <a:ext cx="4553464" cy="3785652"/>
          </a:xfrm>
          <a:prstGeom prst="rect">
            <a:avLst/>
          </a:prstGeom>
          <a:noFill/>
          <a:ln w="53975" cmpd="tri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400" i="1" dirty="0"/>
              <a:t>Protective Factors: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Ethnicity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Geographical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Socio-economics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Education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History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Religion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Spirituality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Family of origin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General experiences</a:t>
            </a:r>
          </a:p>
        </p:txBody>
      </p:sp>
    </p:spTree>
    <p:extLst>
      <p:ext uri="{BB962C8B-B14F-4D97-AF65-F5344CB8AC3E}">
        <p14:creationId xmlns:p14="http://schemas.microsoft.com/office/powerpoint/2010/main" val="2560066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71000">
              <a:srgbClr val="0070C0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CBC04-6F64-4D6E-BCF5-51B2551ED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683" y="784248"/>
            <a:ext cx="8530696" cy="1080938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Trauma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7A8E7-3990-45AD-BC6B-613E5FC7A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2482" y="2523625"/>
            <a:ext cx="9613861" cy="3599316"/>
          </a:xfrm>
        </p:spPr>
        <p:txBody>
          <a:bodyPr/>
          <a:lstStyle/>
          <a:p>
            <a:r>
              <a:rPr lang="en-US" dirty="0"/>
              <a:t>Shared Trauma</a:t>
            </a:r>
          </a:p>
          <a:p>
            <a:r>
              <a:rPr lang="en-US" dirty="0"/>
              <a:t>Historical Trauma</a:t>
            </a:r>
          </a:p>
          <a:p>
            <a:r>
              <a:rPr lang="en-US" dirty="0"/>
              <a:t>Transgenerational Trauma</a:t>
            </a:r>
          </a:p>
          <a:p>
            <a:r>
              <a:rPr lang="en-US" dirty="0"/>
              <a:t>Complex Trauma</a:t>
            </a:r>
          </a:p>
          <a:p>
            <a:r>
              <a:rPr lang="en-US" dirty="0"/>
              <a:t>Post-Traumatic Stress Disorder</a:t>
            </a:r>
          </a:p>
          <a:p>
            <a:endParaRPr lang="en-US" dirty="0"/>
          </a:p>
        </p:txBody>
      </p:sp>
      <p:pic>
        <p:nvPicPr>
          <p:cNvPr id="4" name="Picture 4" descr="American Mental Health Counselors Association">
            <a:extLst>
              <a:ext uri="{FF2B5EF4-FFF2-40B4-BE49-F238E27FC236}">
                <a16:creationId xmlns:a16="http://schemas.microsoft.com/office/drawing/2014/main" id="{1FC2759D-2013-4E94-B7FC-6B78F7E36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92"/>
          <a:stretch/>
        </p:blipFill>
        <p:spPr bwMode="auto">
          <a:xfrm>
            <a:off x="10648473" y="735059"/>
            <a:ext cx="1487254" cy="58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ome – Counselor – Armstrong Elementary School">
            <a:extLst>
              <a:ext uri="{FF2B5EF4-FFF2-40B4-BE49-F238E27FC236}">
                <a16:creationId xmlns:a16="http://schemas.microsoft.com/office/drawing/2014/main" id="{9249EFDE-4210-49A3-94E5-38692D7E5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796" y="1293697"/>
            <a:ext cx="1412609" cy="49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650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71000">
              <a:srgbClr val="0070C0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CBC04-6F64-4D6E-BCF5-51B2551ED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38" y="753228"/>
            <a:ext cx="8530696" cy="1080938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PTSD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7A8E7-3990-45AD-BC6B-613E5FC7A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461" y="2282228"/>
            <a:ext cx="11782539" cy="359931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200" dirty="0"/>
              <a:t>DSM-5 TR PTSD Overview (6 and Up)</a:t>
            </a:r>
          </a:p>
          <a:p>
            <a:pPr marL="0" indent="0">
              <a:buNone/>
            </a:pPr>
            <a:endParaRPr lang="en-US" sz="2200" dirty="0"/>
          </a:p>
          <a:p>
            <a:pPr marL="457200" indent="-457200">
              <a:buFont typeface="+mj-lt"/>
              <a:buAutoNum type="alphaUcPeriod"/>
            </a:pPr>
            <a:r>
              <a:rPr lang="en-US" sz="2200" dirty="0"/>
              <a:t>Exposure to actual or threatened death, serious injury or sexual violence in one of the following:</a:t>
            </a:r>
          </a:p>
          <a:p>
            <a:pPr lvl="1"/>
            <a:r>
              <a:rPr lang="en-US" sz="2200" dirty="0"/>
              <a:t>Direct experiencing, Witnessing, Learning, experiencing repeated or extreme trauma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200" dirty="0"/>
              <a:t>Presence of one or more intrusion symptoms associated with the traumatic event(s)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200" dirty="0"/>
              <a:t>Persistent avoidance of stimuli associated with the traumatic event(s) 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200" dirty="0"/>
              <a:t>Negative alterations in cognitions and mood associated with the traumatic event(s)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200" dirty="0"/>
              <a:t>Marked alterations in arousal and reactivity associated with the traumatic event(s)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200" dirty="0"/>
              <a:t>Duration of the disturbance (Criteria B, C, D and E) is more than one month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200" dirty="0"/>
              <a:t>Disturbance causes clinically significant distress or impairment in social, occupational or other important functioning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200" dirty="0"/>
              <a:t>Disturbance is not attributed to the physiological effects of a substance or other medial condition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4" descr="American Mental Health Counselors Association">
            <a:extLst>
              <a:ext uri="{FF2B5EF4-FFF2-40B4-BE49-F238E27FC236}">
                <a16:creationId xmlns:a16="http://schemas.microsoft.com/office/drawing/2014/main" id="{1FC2759D-2013-4E94-B7FC-6B78F7E36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92"/>
          <a:stretch/>
        </p:blipFill>
        <p:spPr bwMode="auto">
          <a:xfrm>
            <a:off x="10648473" y="735059"/>
            <a:ext cx="1487254" cy="58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ome – Counselor – Armstrong Elementary School">
            <a:extLst>
              <a:ext uri="{FF2B5EF4-FFF2-40B4-BE49-F238E27FC236}">
                <a16:creationId xmlns:a16="http://schemas.microsoft.com/office/drawing/2014/main" id="{9249EFDE-4210-49A3-94E5-38692D7E5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796" y="1293697"/>
            <a:ext cx="1412609" cy="49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512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71000">
              <a:srgbClr val="0070C0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CBC04-6F64-4D6E-BCF5-51B2551ED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735059"/>
            <a:ext cx="9613861" cy="1080938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Signs &amp; Symptoms of Grief</a:t>
            </a:r>
          </a:p>
        </p:txBody>
      </p:sp>
      <p:pic>
        <p:nvPicPr>
          <p:cNvPr id="4" name="Picture 4" descr="American Mental Health Counselors Association">
            <a:extLst>
              <a:ext uri="{FF2B5EF4-FFF2-40B4-BE49-F238E27FC236}">
                <a16:creationId xmlns:a16="http://schemas.microsoft.com/office/drawing/2014/main" id="{1FC2759D-2013-4E94-B7FC-6B78F7E36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92"/>
          <a:stretch/>
        </p:blipFill>
        <p:spPr bwMode="auto">
          <a:xfrm>
            <a:off x="10648473" y="735059"/>
            <a:ext cx="1487254" cy="58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ome – Counselor – Armstrong Elementary School">
            <a:extLst>
              <a:ext uri="{FF2B5EF4-FFF2-40B4-BE49-F238E27FC236}">
                <a16:creationId xmlns:a16="http://schemas.microsoft.com/office/drawing/2014/main" id="{9249EFDE-4210-49A3-94E5-38692D7E5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796" y="1293697"/>
            <a:ext cx="1412609" cy="49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06C60023-D2C0-4D73-8A97-708768EC59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0999" y="2147644"/>
            <a:ext cx="9613900" cy="35988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Numbness</a:t>
            </a:r>
          </a:p>
          <a:p>
            <a:r>
              <a:rPr lang="en-US" dirty="0"/>
              <a:t>Bodily aches or pains</a:t>
            </a:r>
          </a:p>
          <a:p>
            <a:r>
              <a:rPr lang="en-US" dirty="0"/>
              <a:t>Low energy or fatigue</a:t>
            </a:r>
            <a:endParaRPr lang="en-US" sz="1600" i="1" dirty="0"/>
          </a:p>
          <a:p>
            <a:r>
              <a:rPr lang="en-US" dirty="0"/>
              <a:t>Mood swings</a:t>
            </a:r>
          </a:p>
          <a:p>
            <a:r>
              <a:rPr lang="en-US" dirty="0"/>
              <a:t>Anger</a:t>
            </a:r>
          </a:p>
          <a:p>
            <a:r>
              <a:rPr lang="en-US" dirty="0"/>
              <a:t>Feelings of injustice</a:t>
            </a:r>
          </a:p>
          <a:p>
            <a:r>
              <a:rPr lang="en-US" dirty="0"/>
              <a:t>Guilt</a:t>
            </a:r>
          </a:p>
          <a:p>
            <a:r>
              <a:rPr lang="en-US" dirty="0"/>
              <a:t>General &amp; Identity Confusion</a:t>
            </a:r>
          </a:p>
          <a:p>
            <a:r>
              <a:rPr lang="en-US" dirty="0"/>
              <a:t>Bed-wetting (adults &amp; kids)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endParaRPr lang="en-US" sz="1600" i="1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47329C3-E63D-4627-8880-444C0EF992FE}"/>
              </a:ext>
            </a:extLst>
          </p:cNvPr>
          <p:cNvSpPr txBox="1">
            <a:spLocks noChangeArrowheads="1"/>
          </p:cNvSpPr>
          <p:nvPr/>
        </p:nvSpPr>
        <p:spPr>
          <a:xfrm>
            <a:off x="5261921" y="2122743"/>
            <a:ext cx="5423875" cy="4419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Emptiness, loneliness or isolation</a:t>
            </a:r>
          </a:p>
          <a:p>
            <a:r>
              <a:rPr lang="en-US" dirty="0"/>
              <a:t>Weight loss or gain</a:t>
            </a:r>
          </a:p>
          <a:p>
            <a:r>
              <a:rPr lang="en-US" dirty="0"/>
              <a:t>Digestive problems</a:t>
            </a:r>
          </a:p>
          <a:p>
            <a:r>
              <a:rPr lang="en-US" dirty="0"/>
              <a:t>Poor sleep, Poor focus</a:t>
            </a:r>
          </a:p>
          <a:p>
            <a:r>
              <a:rPr lang="en-US" dirty="0"/>
              <a:t>Unhealthy decisions </a:t>
            </a:r>
          </a:p>
          <a:p>
            <a:r>
              <a:rPr lang="en-US" dirty="0"/>
              <a:t>Risky behaviors</a:t>
            </a:r>
          </a:p>
          <a:p>
            <a:r>
              <a:rPr lang="en-US" dirty="0"/>
              <a:t>Clingy, Crying, Exaggerated fears</a:t>
            </a:r>
          </a:p>
          <a:p>
            <a:r>
              <a:rPr lang="en-US" dirty="0"/>
              <a:t>Work or school problems</a:t>
            </a:r>
          </a:p>
        </p:txBody>
      </p:sp>
    </p:spTree>
    <p:extLst>
      <p:ext uri="{BB962C8B-B14F-4D97-AF65-F5344CB8AC3E}">
        <p14:creationId xmlns:p14="http://schemas.microsoft.com/office/powerpoint/2010/main" val="1599219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71000">
              <a:srgbClr val="0070C0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CBC04-6F64-4D6E-BCF5-51B2551ED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1029888"/>
            <a:ext cx="9613861" cy="1080938"/>
          </a:xfrm>
        </p:spPr>
        <p:txBody>
          <a:bodyPr/>
          <a:lstStyle/>
          <a:p>
            <a:r>
              <a:rPr lang="en-US" sz="3600" i="0" u="none" strike="noStrike" cap="none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Theories of Grief</a:t>
            </a:r>
            <a:br>
              <a:rPr lang="en-US" sz="3600" b="1" i="0" u="none" strike="noStrike" cap="none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7A8E7-3990-45AD-BC6B-613E5FC7A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602" y="2374195"/>
            <a:ext cx="9613861" cy="4073257"/>
          </a:xfrm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David Kessler</a:t>
            </a:r>
          </a:p>
          <a:p>
            <a:pPr marL="3429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●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 are servers, not helpers/fixers. Fixers implies that others are broken.</a:t>
            </a:r>
          </a:p>
          <a:p>
            <a:pPr marL="3429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●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Worked and published with Elizabeth Kubler-Ross</a:t>
            </a:r>
          </a:p>
          <a:p>
            <a:pPr marL="3429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●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6th “stage” of grief - Finding Meaning</a:t>
            </a:r>
          </a:p>
          <a:p>
            <a:pPr marL="3429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●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 timeline for grief, but a range:</a:t>
            </a:r>
          </a:p>
          <a:p>
            <a:pPr marL="685800" marR="0" lvl="1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○"/>
            </a:pPr>
            <a:r>
              <a:rPr lang="en-US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Anticipatory grief (prior to death)</a:t>
            </a:r>
          </a:p>
          <a:p>
            <a:pPr marL="685800" marR="0" lvl="1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○"/>
            </a:pPr>
            <a:r>
              <a:rPr lang="en-US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Acute</a:t>
            </a:r>
          </a:p>
          <a:p>
            <a:pPr marL="685800" marR="0" lvl="1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○"/>
            </a:pPr>
            <a:r>
              <a:rPr lang="en-US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Early (first 2 years)</a:t>
            </a:r>
          </a:p>
          <a:p>
            <a:pPr marL="685800" marR="0" lvl="1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○"/>
            </a:pPr>
            <a:r>
              <a:rPr lang="en-US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Mature</a:t>
            </a:r>
          </a:p>
          <a:p>
            <a:pPr marL="3429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●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Mourning is what we see on the outside, grief is what happens on the inside</a:t>
            </a:r>
          </a:p>
          <a:p>
            <a:pPr marL="685800" marR="0" lvl="1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○"/>
            </a:pPr>
            <a:r>
              <a:rPr lang="en-US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Can’t see grief, but can see acts of mourning</a:t>
            </a:r>
          </a:p>
          <a:p>
            <a:endParaRPr lang="en-US" dirty="0"/>
          </a:p>
        </p:txBody>
      </p:sp>
      <p:pic>
        <p:nvPicPr>
          <p:cNvPr id="4" name="Picture 4" descr="American Mental Health Counselors Association">
            <a:extLst>
              <a:ext uri="{FF2B5EF4-FFF2-40B4-BE49-F238E27FC236}">
                <a16:creationId xmlns:a16="http://schemas.microsoft.com/office/drawing/2014/main" id="{1FC2759D-2013-4E94-B7FC-6B78F7E36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92"/>
          <a:stretch/>
        </p:blipFill>
        <p:spPr bwMode="auto">
          <a:xfrm>
            <a:off x="10648473" y="735059"/>
            <a:ext cx="1487254" cy="58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ome – Counselor – Armstrong Elementary School">
            <a:extLst>
              <a:ext uri="{FF2B5EF4-FFF2-40B4-BE49-F238E27FC236}">
                <a16:creationId xmlns:a16="http://schemas.microsoft.com/office/drawing/2014/main" id="{9249EFDE-4210-49A3-94E5-38692D7E5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796" y="1293697"/>
            <a:ext cx="1412609" cy="49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214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71000">
              <a:srgbClr val="0070C0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9D5FAEF-C04F-4294-80A1-B7FEF437A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409" y="0"/>
            <a:ext cx="5299364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EDDBD9-C244-4433-AD6A-58C2719371F0}"/>
              </a:ext>
            </a:extLst>
          </p:cNvPr>
          <p:cNvSpPr txBox="1"/>
          <p:nvPr/>
        </p:nvSpPr>
        <p:spPr>
          <a:xfrm>
            <a:off x="8942773" y="568171"/>
            <a:ext cx="3249227" cy="147732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041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71000">
              <a:srgbClr val="0070C0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CBC04-6F64-4D6E-BCF5-51B2551ED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0" y="865446"/>
            <a:ext cx="9613861" cy="1080938"/>
          </a:xfrm>
        </p:spPr>
        <p:txBody>
          <a:bodyPr/>
          <a:lstStyle/>
          <a:p>
            <a:r>
              <a:rPr lang="en-US" sz="3600" i="0" u="none" strike="noStrike" cap="none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Theories of Grief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7A8E7-3990-45AD-BC6B-613E5FC7A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J. William Worden’s Task-Based Model</a:t>
            </a:r>
          </a:p>
          <a:p>
            <a:pPr marL="3429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●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Task 1: Accept the reality of the loss</a:t>
            </a:r>
          </a:p>
          <a:p>
            <a:pPr marL="3429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●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Task 2: To process the pain of grief</a:t>
            </a:r>
          </a:p>
          <a:p>
            <a:pPr marL="3429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●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Task 3: To adjust to a world without the deceased</a:t>
            </a:r>
          </a:p>
          <a:p>
            <a:pPr marL="3429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●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Task 4: To find an enduring connection with the deceased in the midst of embarking on a new life</a:t>
            </a:r>
          </a:p>
          <a:p>
            <a:endParaRPr lang="en-US" dirty="0"/>
          </a:p>
        </p:txBody>
      </p:sp>
      <p:pic>
        <p:nvPicPr>
          <p:cNvPr id="4" name="Picture 4" descr="American Mental Health Counselors Association">
            <a:extLst>
              <a:ext uri="{FF2B5EF4-FFF2-40B4-BE49-F238E27FC236}">
                <a16:creationId xmlns:a16="http://schemas.microsoft.com/office/drawing/2014/main" id="{1FC2759D-2013-4E94-B7FC-6B78F7E36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92"/>
          <a:stretch/>
        </p:blipFill>
        <p:spPr bwMode="auto">
          <a:xfrm>
            <a:off x="10648473" y="735059"/>
            <a:ext cx="1487254" cy="58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ome – Counselor – Armstrong Elementary School">
            <a:extLst>
              <a:ext uri="{FF2B5EF4-FFF2-40B4-BE49-F238E27FC236}">
                <a16:creationId xmlns:a16="http://schemas.microsoft.com/office/drawing/2014/main" id="{9249EFDE-4210-49A3-94E5-38692D7E5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796" y="1293697"/>
            <a:ext cx="1412609" cy="49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072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71000">
              <a:srgbClr val="0070C0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CBC04-6F64-4D6E-BCF5-51B2551ED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1001927"/>
            <a:ext cx="9613861" cy="1080938"/>
          </a:xfrm>
        </p:spPr>
        <p:txBody>
          <a:bodyPr/>
          <a:lstStyle/>
          <a:p>
            <a:r>
              <a:rPr lang="en-US" sz="3600" i="0" u="none" strike="noStrike" cap="none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Hope Edelman’s Rings of Grief</a:t>
            </a:r>
            <a:br>
              <a:rPr lang="en-US" sz="3600" b="1" i="0" u="none" strike="noStrike" cap="none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7A8E7-3990-45AD-BC6B-613E5FC7A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1917" y="3127995"/>
            <a:ext cx="7053943" cy="3599316"/>
          </a:xfrm>
        </p:spPr>
        <p:txBody>
          <a:bodyPr/>
          <a:lstStyle/>
          <a:p>
            <a:pPr marL="34290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Calibri"/>
              <a:buChar char="●"/>
            </a:pPr>
            <a:r>
              <a:rPr lang="en-US" b="0" i="0" u="none" strike="noStrike" cap="none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Elements not stages</a:t>
            </a:r>
          </a:p>
          <a:p>
            <a:pPr marL="34290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Calibri"/>
              <a:buChar char="●"/>
            </a:pPr>
            <a:endParaRPr lang="en-US" b="0" i="0" u="none" strike="noStrike" cap="none" dirty="0">
              <a:solidFill>
                <a:schemeClr val="lt1"/>
              </a:solidFill>
              <a:ea typeface="Calibri"/>
              <a:cs typeface="Calibri"/>
              <a:sym typeface="Calibri"/>
            </a:endParaRPr>
          </a:p>
          <a:p>
            <a:pPr marL="34290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Calibri"/>
              <a:buChar char="●"/>
            </a:pPr>
            <a:r>
              <a:rPr lang="en-US" b="0" i="0" u="none" strike="noStrike" cap="none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Proxy grief </a:t>
            </a:r>
          </a:p>
          <a:p>
            <a:pPr marL="800100" lvl="1" indent="-24765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300"/>
              <a:buFont typeface="Calibri"/>
              <a:buChar char="●"/>
            </a:pPr>
            <a:r>
              <a:rPr lang="en-US" sz="2400" b="0" i="0" u="none" strike="noStrike" cap="none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grieving on behalf of the deceased during events they won’t get to experience.</a:t>
            </a:r>
          </a:p>
          <a:p>
            <a:endParaRPr lang="en-US" dirty="0"/>
          </a:p>
        </p:txBody>
      </p:sp>
      <p:pic>
        <p:nvPicPr>
          <p:cNvPr id="4" name="Picture 4" descr="American Mental Health Counselors Association">
            <a:extLst>
              <a:ext uri="{FF2B5EF4-FFF2-40B4-BE49-F238E27FC236}">
                <a16:creationId xmlns:a16="http://schemas.microsoft.com/office/drawing/2014/main" id="{1FC2759D-2013-4E94-B7FC-6B78F7E36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92"/>
          <a:stretch/>
        </p:blipFill>
        <p:spPr bwMode="auto">
          <a:xfrm>
            <a:off x="10648473" y="735059"/>
            <a:ext cx="1487254" cy="58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ome – Counselor – Armstrong Elementary School">
            <a:extLst>
              <a:ext uri="{FF2B5EF4-FFF2-40B4-BE49-F238E27FC236}">
                <a16:creationId xmlns:a16="http://schemas.microsoft.com/office/drawing/2014/main" id="{9249EFDE-4210-49A3-94E5-38692D7E5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796" y="1293697"/>
            <a:ext cx="1412609" cy="49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99;p23">
            <a:extLst>
              <a:ext uri="{FF2B5EF4-FFF2-40B4-BE49-F238E27FC236}">
                <a16:creationId xmlns:a16="http://schemas.microsoft.com/office/drawing/2014/main" id="{024392BB-B8AD-4A57-B7C3-BC3FE324F997}"/>
              </a:ext>
            </a:extLst>
          </p:cNvPr>
          <p:cNvSpPr/>
          <p:nvPr/>
        </p:nvSpPr>
        <p:spPr>
          <a:xfrm>
            <a:off x="680321" y="2331565"/>
            <a:ext cx="3594000" cy="3581700"/>
          </a:xfrm>
          <a:prstGeom prst="donut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238B87-B45E-4E41-B209-34C0DC08B762}"/>
              </a:ext>
            </a:extLst>
          </p:cNvPr>
          <p:cNvSpPr txBox="1"/>
          <p:nvPr/>
        </p:nvSpPr>
        <p:spPr>
          <a:xfrm>
            <a:off x="1759288" y="2719880"/>
            <a:ext cx="1436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Growth</a:t>
            </a:r>
          </a:p>
        </p:txBody>
      </p:sp>
      <p:sp>
        <p:nvSpPr>
          <p:cNvPr id="11" name="Google Shape;100;p23">
            <a:extLst>
              <a:ext uri="{FF2B5EF4-FFF2-40B4-BE49-F238E27FC236}">
                <a16:creationId xmlns:a16="http://schemas.microsoft.com/office/drawing/2014/main" id="{95801D44-8360-4305-BDC5-A34FC2820305}"/>
              </a:ext>
            </a:extLst>
          </p:cNvPr>
          <p:cNvSpPr/>
          <p:nvPr/>
        </p:nvSpPr>
        <p:spPr>
          <a:xfrm>
            <a:off x="1759245" y="3418404"/>
            <a:ext cx="1436063" cy="1408022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Active Grief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04;p23">
            <a:extLst>
              <a:ext uri="{FF2B5EF4-FFF2-40B4-BE49-F238E27FC236}">
                <a16:creationId xmlns:a16="http://schemas.microsoft.com/office/drawing/2014/main" id="{75AC5073-E61B-419E-93BE-E9D054E5F42A}"/>
              </a:ext>
            </a:extLst>
          </p:cNvPr>
          <p:cNvSpPr/>
          <p:nvPr/>
        </p:nvSpPr>
        <p:spPr>
          <a:xfrm>
            <a:off x="2223177" y="4440110"/>
            <a:ext cx="508200" cy="1141456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88888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5460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71000">
              <a:srgbClr val="0070C0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CBC04-6F64-4D6E-BCF5-51B2551ED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627" y="1029888"/>
            <a:ext cx="9613861" cy="1080938"/>
          </a:xfrm>
        </p:spPr>
        <p:txBody>
          <a:bodyPr/>
          <a:lstStyle/>
          <a:p>
            <a:r>
              <a:rPr lang="en-US" sz="3600" i="0" u="none" strike="noStrike" cap="none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COVID-19</a:t>
            </a:r>
            <a:br>
              <a:rPr lang="en-US" sz="3600" b="1" i="0" u="none" strike="noStrike" cap="none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7A8E7-3990-45AD-BC6B-613E5FC7A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315" y="2523625"/>
            <a:ext cx="10385785" cy="3599316"/>
          </a:xfrm>
        </p:spPr>
        <p:txBody>
          <a:bodyPr/>
          <a:lstStyle/>
          <a:p>
            <a:pPr marL="342900" marR="0" lvl="0" indent="-2667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lang="en-US" sz="2000" i="0" u="none" strike="noStrike" cap="none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Stigma</a:t>
            </a:r>
          </a:p>
          <a:p>
            <a:pPr marL="342900" marR="0" lvl="0" indent="-2667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endParaRPr lang="en-US" sz="2000" i="0" u="none" strike="noStrike" cap="none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  <a:p>
            <a:pPr marL="342900" marR="0" lvl="0" indent="-2667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lang="en-US" sz="2000" i="0" u="none" strike="noStrike" cap="none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Inability to see loved one prior to death, or be with them while in medical care</a:t>
            </a:r>
          </a:p>
          <a:p>
            <a:pPr marL="342900" marR="0" lvl="0" indent="-2667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endParaRPr lang="en-US" sz="2000" i="0" u="none" strike="noStrike" cap="none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  <a:p>
            <a:pPr marL="342900" marR="0" lvl="0" indent="-2667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lang="en-US" sz="2000" i="0" u="none" strike="noStrike" cap="none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Services/funerals</a:t>
            </a:r>
          </a:p>
          <a:p>
            <a:pPr marL="685800" marR="0" lvl="1" indent="-2540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•"/>
            </a:pPr>
            <a:r>
              <a:rPr lang="en-US" i="0" u="none" strike="noStrike" cap="none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Lack of emotional and physical connectivity due to restrictions</a:t>
            </a:r>
          </a:p>
          <a:p>
            <a:pPr marL="685800" marR="0" lvl="1" indent="-2540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•"/>
            </a:pPr>
            <a:endParaRPr lang="en-US" i="0" u="none" strike="noStrike" cap="none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  <a:p>
            <a:pPr marL="342900" marR="0" lvl="0" indent="-2667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lang="en-US" sz="2000" i="0" u="none" strike="noStrike" cap="none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Isolation in grief</a:t>
            </a:r>
          </a:p>
          <a:p>
            <a:pPr marL="342900" marR="0" lvl="0" indent="-2667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endParaRPr lang="en-US" sz="2000" i="0" u="none" strike="noStrike" cap="none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  <a:p>
            <a:pPr marL="342900" marR="0" lvl="0" indent="-2667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Char char="•"/>
            </a:pPr>
            <a:r>
              <a:rPr lang="en-US" sz="2000" i="0" u="none" strike="noStrike" cap="none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Increase in needs for adult groups (death of older adults)</a:t>
            </a:r>
          </a:p>
          <a:p>
            <a:endParaRPr lang="en-US" dirty="0"/>
          </a:p>
        </p:txBody>
      </p:sp>
      <p:pic>
        <p:nvPicPr>
          <p:cNvPr id="4" name="Picture 4" descr="American Mental Health Counselors Association">
            <a:extLst>
              <a:ext uri="{FF2B5EF4-FFF2-40B4-BE49-F238E27FC236}">
                <a16:creationId xmlns:a16="http://schemas.microsoft.com/office/drawing/2014/main" id="{1FC2759D-2013-4E94-B7FC-6B78F7E36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92"/>
          <a:stretch/>
        </p:blipFill>
        <p:spPr bwMode="auto">
          <a:xfrm>
            <a:off x="10648473" y="735059"/>
            <a:ext cx="1487254" cy="58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ome – Counselor – Armstrong Elementary School">
            <a:extLst>
              <a:ext uri="{FF2B5EF4-FFF2-40B4-BE49-F238E27FC236}">
                <a16:creationId xmlns:a16="http://schemas.microsoft.com/office/drawing/2014/main" id="{9249EFDE-4210-49A3-94E5-38692D7E5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796" y="1293697"/>
            <a:ext cx="1412609" cy="49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8" descr="Always have hope slogan graphic Stock Vector">
            <a:extLst>
              <a:ext uri="{FF2B5EF4-FFF2-40B4-BE49-F238E27FC236}">
                <a16:creationId xmlns:a16="http://schemas.microsoft.com/office/drawing/2014/main" id="{A1D7084A-C195-4932-B544-363A358864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6537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71000">
              <a:srgbClr val="0070C0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CBC04-6F64-4D6E-BCF5-51B2551ED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879" y="843941"/>
            <a:ext cx="9613861" cy="1080938"/>
          </a:xfrm>
        </p:spPr>
        <p:txBody>
          <a:bodyPr>
            <a:normAutofit fontScale="90000"/>
          </a:bodyPr>
          <a:lstStyle/>
          <a:p>
            <a:r>
              <a:rPr lang="en-US" sz="4000" i="0" u="none" strike="noStrike" cap="none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Secondary Loss</a:t>
            </a:r>
            <a:br>
              <a:rPr lang="en-US" sz="9600" b="1" i="0" u="none" strike="noStrike" cap="none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4" descr="American Mental Health Counselors Association">
            <a:extLst>
              <a:ext uri="{FF2B5EF4-FFF2-40B4-BE49-F238E27FC236}">
                <a16:creationId xmlns:a16="http://schemas.microsoft.com/office/drawing/2014/main" id="{1FC2759D-2013-4E94-B7FC-6B78F7E36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92"/>
          <a:stretch/>
        </p:blipFill>
        <p:spPr bwMode="auto">
          <a:xfrm>
            <a:off x="10648473" y="735059"/>
            <a:ext cx="1487254" cy="58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ome – Counselor – Armstrong Elementary School">
            <a:extLst>
              <a:ext uri="{FF2B5EF4-FFF2-40B4-BE49-F238E27FC236}">
                <a16:creationId xmlns:a16="http://schemas.microsoft.com/office/drawing/2014/main" id="{9249EFDE-4210-49A3-94E5-38692D7E5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796" y="1293697"/>
            <a:ext cx="1412609" cy="49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oogle Shape;141;p27">
            <a:extLst>
              <a:ext uri="{FF2B5EF4-FFF2-40B4-BE49-F238E27FC236}">
                <a16:creationId xmlns:a16="http://schemas.microsoft.com/office/drawing/2014/main" id="{0B864DD6-B44C-4C7F-847D-A9A2B7AC6945}"/>
              </a:ext>
            </a:extLst>
          </p:cNvPr>
          <p:cNvGrpSpPr/>
          <p:nvPr/>
        </p:nvGrpSpPr>
        <p:grpSpPr>
          <a:xfrm>
            <a:off x="4870988" y="2221636"/>
            <a:ext cx="2679968" cy="1710714"/>
            <a:chOff x="3431877" y="551929"/>
            <a:chExt cx="1935066" cy="1549943"/>
          </a:xfrm>
        </p:grpSpPr>
        <p:sp>
          <p:nvSpPr>
            <p:cNvPr id="7" name="Google Shape;142;p27">
              <a:extLst>
                <a:ext uri="{FF2B5EF4-FFF2-40B4-BE49-F238E27FC236}">
                  <a16:creationId xmlns:a16="http://schemas.microsoft.com/office/drawing/2014/main" id="{6157F0ED-297D-4228-A4AC-6975BC927800}"/>
                </a:ext>
              </a:extLst>
            </p:cNvPr>
            <p:cNvSpPr/>
            <p:nvPr/>
          </p:nvSpPr>
          <p:spPr>
            <a:xfrm rot="19518813">
              <a:off x="3431877" y="551929"/>
              <a:ext cx="1925434" cy="1077272"/>
            </a:xfrm>
            <a:custGeom>
              <a:avLst/>
              <a:gdLst/>
              <a:ahLst/>
              <a:cxnLst/>
              <a:rect l="l" t="t" r="r" b="b"/>
              <a:pathLst>
                <a:path w="299" h="172" extrusionOk="0">
                  <a:moveTo>
                    <a:pt x="45" y="32"/>
                  </a:moveTo>
                  <a:cubicBezTo>
                    <a:pt x="146" y="32"/>
                    <a:pt x="233" y="89"/>
                    <a:pt x="276" y="172"/>
                  </a:cubicBezTo>
                  <a:cubicBezTo>
                    <a:pt x="284" y="164"/>
                    <a:pt x="292" y="155"/>
                    <a:pt x="299" y="146"/>
                  </a:cubicBezTo>
                  <a:cubicBezTo>
                    <a:pt x="248" y="59"/>
                    <a:pt x="153" y="0"/>
                    <a:pt x="45" y="0"/>
                  </a:cubicBezTo>
                  <a:cubicBezTo>
                    <a:pt x="30" y="0"/>
                    <a:pt x="14" y="1"/>
                    <a:pt x="0" y="3"/>
                  </a:cubicBezTo>
                  <a:cubicBezTo>
                    <a:pt x="6" y="13"/>
                    <a:pt x="12" y="23"/>
                    <a:pt x="18" y="33"/>
                  </a:cubicBezTo>
                  <a:cubicBezTo>
                    <a:pt x="27" y="32"/>
                    <a:pt x="36" y="32"/>
                    <a:pt x="45" y="32"/>
                  </a:cubicBezTo>
                  <a:close/>
                </a:path>
              </a:pathLst>
            </a:custGeom>
            <a:solidFill>
              <a:srgbClr val="A1C3FA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43;p27">
              <a:extLst>
                <a:ext uri="{FF2B5EF4-FFF2-40B4-BE49-F238E27FC236}">
                  <a16:creationId xmlns:a16="http://schemas.microsoft.com/office/drawing/2014/main" id="{A6E18B3B-2BF6-410B-BAE8-C6FE4029A7D4}"/>
                </a:ext>
              </a:extLst>
            </p:cNvPr>
            <p:cNvSpPr/>
            <p:nvPr/>
          </p:nvSpPr>
          <p:spPr>
            <a:xfrm rot="19518813">
              <a:off x="3767702" y="758082"/>
              <a:ext cx="1599241" cy="1343790"/>
            </a:xfrm>
            <a:custGeom>
              <a:avLst/>
              <a:gdLst/>
              <a:ahLst/>
              <a:cxnLst/>
              <a:rect l="l" t="t" r="r" b="b"/>
              <a:pathLst>
                <a:path w="258" h="217" extrusionOk="0">
                  <a:moveTo>
                    <a:pt x="132" y="200"/>
                  </a:moveTo>
                  <a:cubicBezTo>
                    <a:pt x="135" y="205"/>
                    <a:pt x="138" y="211"/>
                    <a:pt x="140" y="217"/>
                  </a:cubicBezTo>
                  <a:cubicBezTo>
                    <a:pt x="186" y="200"/>
                    <a:pt x="227" y="174"/>
                    <a:pt x="258" y="140"/>
                  </a:cubicBezTo>
                  <a:cubicBezTo>
                    <a:pt x="215" y="57"/>
                    <a:pt x="128" y="0"/>
                    <a:pt x="27" y="0"/>
                  </a:cubicBezTo>
                  <a:cubicBezTo>
                    <a:pt x="18" y="0"/>
                    <a:pt x="9" y="0"/>
                    <a:pt x="0" y="1"/>
                  </a:cubicBezTo>
                  <a:cubicBezTo>
                    <a:pt x="21" y="43"/>
                    <a:pt x="34" y="90"/>
                    <a:pt x="34" y="140"/>
                  </a:cubicBezTo>
                  <a:cubicBezTo>
                    <a:pt x="74" y="142"/>
                    <a:pt x="111" y="163"/>
                    <a:pt x="132" y="200"/>
                  </a:cubicBezTo>
                  <a:close/>
                </a:path>
              </a:pathLst>
            </a:custGeom>
            <a:solidFill>
              <a:srgbClr val="0944A1"/>
            </a:solidFill>
            <a:ln w="12700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44;p27">
              <a:extLst>
                <a:ext uri="{FF2B5EF4-FFF2-40B4-BE49-F238E27FC236}">
                  <a16:creationId xmlns:a16="http://schemas.microsoft.com/office/drawing/2014/main" id="{31B0AF04-80A6-41A6-8536-D1E332D8D35B}"/>
                </a:ext>
              </a:extLst>
            </p:cNvPr>
            <p:cNvSpPr txBox="1"/>
            <p:nvPr/>
          </p:nvSpPr>
          <p:spPr>
            <a:xfrm>
              <a:off x="3846098" y="1115576"/>
              <a:ext cx="1304400" cy="56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Loss of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traditions</a:t>
              </a:r>
              <a:endParaRPr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" name="Google Shape;145;p27">
            <a:extLst>
              <a:ext uri="{FF2B5EF4-FFF2-40B4-BE49-F238E27FC236}">
                <a16:creationId xmlns:a16="http://schemas.microsoft.com/office/drawing/2014/main" id="{252CC2E2-9E17-491C-828F-D75A16DFDA52}"/>
              </a:ext>
            </a:extLst>
          </p:cNvPr>
          <p:cNvGrpSpPr/>
          <p:nvPr/>
        </p:nvGrpSpPr>
        <p:grpSpPr>
          <a:xfrm>
            <a:off x="7114594" y="2303432"/>
            <a:ext cx="1475115" cy="2545994"/>
            <a:chOff x="5001092" y="814800"/>
            <a:chExt cx="1320257" cy="2266060"/>
          </a:xfrm>
        </p:grpSpPr>
        <p:sp>
          <p:nvSpPr>
            <p:cNvPr id="11" name="Google Shape;146;p27">
              <a:extLst>
                <a:ext uri="{FF2B5EF4-FFF2-40B4-BE49-F238E27FC236}">
                  <a16:creationId xmlns:a16="http://schemas.microsoft.com/office/drawing/2014/main" id="{630A1EEC-8BD5-4D76-A829-EE8F7EFEE496}"/>
                </a:ext>
              </a:extLst>
            </p:cNvPr>
            <p:cNvSpPr/>
            <p:nvPr/>
          </p:nvSpPr>
          <p:spPr>
            <a:xfrm rot="-2081188">
              <a:off x="5623193" y="814800"/>
              <a:ext cx="698156" cy="2118270"/>
            </a:xfrm>
            <a:custGeom>
              <a:avLst/>
              <a:gdLst/>
              <a:ahLst/>
              <a:cxnLst/>
              <a:rect l="l" t="t" r="r" b="b"/>
              <a:pathLst>
                <a:path w="107" h="328" extrusionOk="0">
                  <a:moveTo>
                    <a:pt x="52" y="26"/>
                  </a:moveTo>
                  <a:cubicBezTo>
                    <a:pt x="67" y="59"/>
                    <a:pt x="75" y="95"/>
                    <a:pt x="75" y="132"/>
                  </a:cubicBezTo>
                  <a:cubicBezTo>
                    <a:pt x="75" y="204"/>
                    <a:pt x="46" y="268"/>
                    <a:pt x="0" y="315"/>
                  </a:cubicBezTo>
                  <a:cubicBezTo>
                    <a:pt x="10" y="320"/>
                    <a:pt x="21" y="325"/>
                    <a:pt x="32" y="328"/>
                  </a:cubicBezTo>
                  <a:cubicBezTo>
                    <a:pt x="78" y="276"/>
                    <a:pt x="107" y="208"/>
                    <a:pt x="107" y="132"/>
                  </a:cubicBezTo>
                  <a:cubicBezTo>
                    <a:pt x="107" y="85"/>
                    <a:pt x="95" y="40"/>
                    <a:pt x="75" y="0"/>
                  </a:cubicBezTo>
                  <a:cubicBezTo>
                    <a:pt x="68" y="9"/>
                    <a:pt x="60" y="18"/>
                    <a:pt x="52" y="26"/>
                  </a:cubicBezTo>
                  <a:close/>
                </a:path>
              </a:pathLst>
            </a:custGeom>
            <a:solidFill>
              <a:srgbClr val="A1C3FA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47;p27">
              <a:extLst>
                <a:ext uri="{FF2B5EF4-FFF2-40B4-BE49-F238E27FC236}">
                  <a16:creationId xmlns:a16="http://schemas.microsoft.com/office/drawing/2014/main" id="{6913A8A8-C172-494C-92E4-6F6E60ECEDCF}"/>
                </a:ext>
              </a:extLst>
            </p:cNvPr>
            <p:cNvSpPr/>
            <p:nvPr/>
          </p:nvSpPr>
          <p:spPr>
            <a:xfrm rot="-2081187">
              <a:off x="5001092" y="1289142"/>
              <a:ext cx="1148261" cy="1791718"/>
            </a:xfrm>
            <a:custGeom>
              <a:avLst/>
              <a:gdLst/>
              <a:ahLst/>
              <a:cxnLst/>
              <a:rect l="l" t="t" r="r" b="b"/>
              <a:pathLst>
                <a:path w="184" h="289" extrusionOk="0">
                  <a:moveTo>
                    <a:pt x="161" y="0"/>
                  </a:moveTo>
                  <a:cubicBezTo>
                    <a:pt x="128" y="34"/>
                    <a:pt x="87" y="60"/>
                    <a:pt x="40" y="76"/>
                  </a:cubicBezTo>
                  <a:cubicBezTo>
                    <a:pt x="52" y="121"/>
                    <a:pt x="36" y="170"/>
                    <a:pt x="0" y="200"/>
                  </a:cubicBezTo>
                  <a:cubicBezTo>
                    <a:pt x="29" y="240"/>
                    <a:pt x="67" y="270"/>
                    <a:pt x="109" y="289"/>
                  </a:cubicBezTo>
                  <a:cubicBezTo>
                    <a:pt x="155" y="242"/>
                    <a:pt x="184" y="178"/>
                    <a:pt x="184" y="106"/>
                  </a:cubicBezTo>
                  <a:cubicBezTo>
                    <a:pt x="184" y="69"/>
                    <a:pt x="176" y="33"/>
                    <a:pt x="161" y="0"/>
                  </a:cubicBezTo>
                  <a:close/>
                </a:path>
              </a:pathLst>
            </a:custGeom>
            <a:solidFill>
              <a:srgbClr val="307BF3"/>
            </a:solidFill>
            <a:ln w="12700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48;p27">
              <a:extLst>
                <a:ext uri="{FF2B5EF4-FFF2-40B4-BE49-F238E27FC236}">
                  <a16:creationId xmlns:a16="http://schemas.microsoft.com/office/drawing/2014/main" id="{B019F651-3A01-46D1-93DB-4EA9AB81B041}"/>
                </a:ext>
              </a:extLst>
            </p:cNvPr>
            <p:cNvSpPr txBox="1"/>
            <p:nvPr/>
          </p:nvSpPr>
          <p:spPr>
            <a:xfrm rot="3986704">
              <a:off x="5032990" y="1939686"/>
              <a:ext cx="1304532" cy="5629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Move out of home</a:t>
              </a:r>
              <a:endParaRPr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" name="Google Shape;137;p27">
            <a:extLst>
              <a:ext uri="{FF2B5EF4-FFF2-40B4-BE49-F238E27FC236}">
                <a16:creationId xmlns:a16="http://schemas.microsoft.com/office/drawing/2014/main" id="{651F3654-C60E-4AB1-85D6-FE51505E597B}"/>
              </a:ext>
            </a:extLst>
          </p:cNvPr>
          <p:cNvGrpSpPr/>
          <p:nvPr/>
        </p:nvGrpSpPr>
        <p:grpSpPr>
          <a:xfrm rot="21317054">
            <a:off x="6326790" y="4286976"/>
            <a:ext cx="2800971" cy="2285440"/>
            <a:chOff x="4337515" y="2464414"/>
            <a:chExt cx="2424507" cy="2097542"/>
          </a:xfrm>
        </p:grpSpPr>
        <p:sp>
          <p:nvSpPr>
            <p:cNvPr id="15" name="Google Shape;138;p27">
              <a:extLst>
                <a:ext uri="{FF2B5EF4-FFF2-40B4-BE49-F238E27FC236}">
                  <a16:creationId xmlns:a16="http://schemas.microsoft.com/office/drawing/2014/main" id="{220E1705-90BA-42E6-83B1-FEE346E06D4E}"/>
                </a:ext>
              </a:extLst>
            </p:cNvPr>
            <p:cNvSpPr/>
            <p:nvPr/>
          </p:nvSpPr>
          <p:spPr>
            <a:xfrm rot="-2081187">
              <a:off x="4648818" y="3375680"/>
              <a:ext cx="2119401" cy="640096"/>
            </a:xfrm>
            <a:custGeom>
              <a:avLst/>
              <a:gdLst/>
              <a:ahLst/>
              <a:cxnLst/>
              <a:rect l="l" t="t" r="r" b="b"/>
              <a:pathLst>
                <a:path w="326" h="99" extrusionOk="0">
                  <a:moveTo>
                    <a:pt x="119" y="67"/>
                  </a:moveTo>
                  <a:cubicBezTo>
                    <a:pt x="77" y="67"/>
                    <a:pt x="37" y="57"/>
                    <a:pt x="2" y="40"/>
                  </a:cubicBezTo>
                  <a:cubicBezTo>
                    <a:pt x="1" y="51"/>
                    <a:pt x="0" y="63"/>
                    <a:pt x="0" y="74"/>
                  </a:cubicBezTo>
                  <a:cubicBezTo>
                    <a:pt x="36" y="90"/>
                    <a:pt x="76" y="99"/>
                    <a:pt x="119" y="99"/>
                  </a:cubicBezTo>
                  <a:cubicBezTo>
                    <a:pt x="200" y="99"/>
                    <a:pt x="273" y="67"/>
                    <a:pt x="326" y="14"/>
                  </a:cubicBezTo>
                  <a:cubicBezTo>
                    <a:pt x="315" y="10"/>
                    <a:pt x="304" y="5"/>
                    <a:pt x="294" y="0"/>
                  </a:cubicBezTo>
                  <a:cubicBezTo>
                    <a:pt x="247" y="42"/>
                    <a:pt x="186" y="67"/>
                    <a:pt x="119" y="67"/>
                  </a:cubicBezTo>
                  <a:close/>
                </a:path>
              </a:pathLst>
            </a:custGeom>
            <a:solidFill>
              <a:srgbClr val="A1C3FA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39;p27">
              <a:extLst>
                <a:ext uri="{FF2B5EF4-FFF2-40B4-BE49-F238E27FC236}">
                  <a16:creationId xmlns:a16="http://schemas.microsoft.com/office/drawing/2014/main" id="{616D8114-BE26-4D42-A23A-749F79EB7DE4}"/>
                </a:ext>
              </a:extLst>
            </p:cNvPr>
            <p:cNvSpPr/>
            <p:nvPr/>
          </p:nvSpPr>
          <p:spPr>
            <a:xfrm rot="-2081187">
              <a:off x="4457034" y="2893418"/>
              <a:ext cx="1815979" cy="987157"/>
            </a:xfrm>
            <a:custGeom>
              <a:avLst/>
              <a:gdLst/>
              <a:ahLst/>
              <a:cxnLst/>
              <a:rect l="l" t="t" r="r" b="b"/>
              <a:pathLst>
                <a:path w="292" h="159" extrusionOk="0">
                  <a:moveTo>
                    <a:pt x="182" y="1"/>
                  </a:moveTo>
                  <a:cubicBezTo>
                    <a:pt x="181" y="2"/>
                    <a:pt x="179" y="3"/>
                    <a:pt x="177" y="4"/>
                  </a:cubicBezTo>
                  <a:cubicBezTo>
                    <a:pt x="137" y="27"/>
                    <a:pt x="88" y="24"/>
                    <a:pt x="51" y="0"/>
                  </a:cubicBezTo>
                  <a:cubicBezTo>
                    <a:pt x="23" y="41"/>
                    <a:pt x="6" y="86"/>
                    <a:pt x="0" y="132"/>
                  </a:cubicBezTo>
                  <a:cubicBezTo>
                    <a:pt x="35" y="149"/>
                    <a:pt x="75" y="159"/>
                    <a:pt x="117" y="159"/>
                  </a:cubicBezTo>
                  <a:cubicBezTo>
                    <a:pt x="184" y="159"/>
                    <a:pt x="245" y="134"/>
                    <a:pt x="292" y="92"/>
                  </a:cubicBezTo>
                  <a:cubicBezTo>
                    <a:pt x="250" y="71"/>
                    <a:pt x="212" y="41"/>
                    <a:pt x="182" y="1"/>
                  </a:cubicBezTo>
                  <a:close/>
                </a:path>
              </a:pathLst>
            </a:custGeom>
            <a:solidFill>
              <a:srgbClr val="0E65F0"/>
            </a:solidFill>
            <a:ln w="12700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40;p27">
              <a:extLst>
                <a:ext uri="{FF2B5EF4-FFF2-40B4-BE49-F238E27FC236}">
                  <a16:creationId xmlns:a16="http://schemas.microsoft.com/office/drawing/2014/main" id="{C9333C03-F5FF-4DC7-9819-3E31E2EF0F7F}"/>
                </a:ext>
              </a:extLst>
            </p:cNvPr>
            <p:cNvSpPr txBox="1"/>
            <p:nvPr/>
          </p:nvSpPr>
          <p:spPr>
            <a:xfrm rot="-2245873">
              <a:off x="4639474" y="3207898"/>
              <a:ext cx="1304523" cy="5630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New school</a:t>
              </a:r>
              <a:endParaRPr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" name="Google Shape;129;p27">
            <a:extLst>
              <a:ext uri="{FF2B5EF4-FFF2-40B4-BE49-F238E27FC236}">
                <a16:creationId xmlns:a16="http://schemas.microsoft.com/office/drawing/2014/main" id="{90A431F6-63BA-4706-92A8-52310264FD37}"/>
              </a:ext>
            </a:extLst>
          </p:cNvPr>
          <p:cNvGrpSpPr/>
          <p:nvPr/>
        </p:nvGrpSpPr>
        <p:grpSpPr>
          <a:xfrm rot="21241566">
            <a:off x="3343055" y="3195015"/>
            <a:ext cx="2869092" cy="2395655"/>
            <a:chOff x="1978637" y="1202069"/>
            <a:chExt cx="2407147" cy="2190413"/>
          </a:xfrm>
        </p:grpSpPr>
        <p:sp>
          <p:nvSpPr>
            <p:cNvPr id="19" name="Google Shape;130;p27">
              <a:extLst>
                <a:ext uri="{FF2B5EF4-FFF2-40B4-BE49-F238E27FC236}">
                  <a16:creationId xmlns:a16="http://schemas.microsoft.com/office/drawing/2014/main" id="{D28C906F-95A7-4CCB-846D-13F96251D724}"/>
                </a:ext>
              </a:extLst>
            </p:cNvPr>
            <p:cNvSpPr/>
            <p:nvPr/>
          </p:nvSpPr>
          <p:spPr>
            <a:xfrm rot="-2081186">
              <a:off x="2278971" y="1519484"/>
              <a:ext cx="1601327" cy="1555582"/>
            </a:xfrm>
            <a:custGeom>
              <a:avLst/>
              <a:gdLst/>
              <a:ahLst/>
              <a:cxnLst/>
              <a:rect l="l" t="t" r="r" b="b"/>
              <a:pathLst>
                <a:path w="246" h="240" extrusionOk="0">
                  <a:moveTo>
                    <a:pt x="246" y="29"/>
                  </a:moveTo>
                  <a:cubicBezTo>
                    <a:pt x="241" y="19"/>
                    <a:pt x="235" y="9"/>
                    <a:pt x="228" y="0"/>
                  </a:cubicBezTo>
                  <a:cubicBezTo>
                    <a:pt x="111" y="25"/>
                    <a:pt x="19" y="120"/>
                    <a:pt x="0" y="240"/>
                  </a:cubicBezTo>
                  <a:cubicBezTo>
                    <a:pt x="11" y="237"/>
                    <a:pt x="22" y="234"/>
                    <a:pt x="34" y="232"/>
                  </a:cubicBezTo>
                  <a:cubicBezTo>
                    <a:pt x="56" y="128"/>
                    <a:pt x="140" y="46"/>
                    <a:pt x="246" y="29"/>
                  </a:cubicBezTo>
                  <a:close/>
                </a:path>
              </a:pathLst>
            </a:custGeom>
            <a:solidFill>
              <a:srgbClr val="A1C3FA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31;p27">
              <a:extLst>
                <a:ext uri="{FF2B5EF4-FFF2-40B4-BE49-F238E27FC236}">
                  <a16:creationId xmlns:a16="http://schemas.microsoft.com/office/drawing/2014/main" id="{6F8F9C77-3F41-45E1-BAB4-BFD76C94A656}"/>
                </a:ext>
              </a:extLst>
            </p:cNvPr>
            <p:cNvSpPr/>
            <p:nvPr/>
          </p:nvSpPr>
          <p:spPr>
            <a:xfrm rot="-2081188">
              <a:off x="2605674" y="1601249"/>
              <a:ext cx="1541190" cy="1320966"/>
            </a:xfrm>
            <a:custGeom>
              <a:avLst/>
              <a:gdLst/>
              <a:ahLst/>
              <a:cxnLst/>
              <a:rect l="l" t="t" r="r" b="b"/>
              <a:pathLst>
                <a:path w="248" h="213" extrusionOk="0">
                  <a:moveTo>
                    <a:pt x="142" y="213"/>
                  </a:moveTo>
                  <a:cubicBezTo>
                    <a:pt x="152" y="188"/>
                    <a:pt x="170" y="167"/>
                    <a:pt x="194" y="153"/>
                  </a:cubicBezTo>
                  <a:cubicBezTo>
                    <a:pt x="211" y="143"/>
                    <a:pt x="230" y="137"/>
                    <a:pt x="248" y="136"/>
                  </a:cubicBezTo>
                  <a:cubicBezTo>
                    <a:pt x="247" y="87"/>
                    <a:pt x="234" y="41"/>
                    <a:pt x="212" y="0"/>
                  </a:cubicBezTo>
                  <a:cubicBezTo>
                    <a:pt x="106" y="17"/>
                    <a:pt x="22" y="99"/>
                    <a:pt x="0" y="203"/>
                  </a:cubicBezTo>
                  <a:cubicBezTo>
                    <a:pt x="46" y="195"/>
                    <a:pt x="95" y="198"/>
                    <a:pt x="142" y="213"/>
                  </a:cubicBezTo>
                  <a:close/>
                </a:path>
              </a:pathLst>
            </a:custGeom>
            <a:solidFill>
              <a:srgbClr val="0C58D3"/>
            </a:solidFill>
            <a:ln w="12700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32;p27">
              <a:extLst>
                <a:ext uri="{FF2B5EF4-FFF2-40B4-BE49-F238E27FC236}">
                  <a16:creationId xmlns:a16="http://schemas.microsoft.com/office/drawing/2014/main" id="{67A422BB-E12D-4BE5-8886-E35E5759A85E}"/>
                </a:ext>
              </a:extLst>
            </p:cNvPr>
            <p:cNvSpPr txBox="1"/>
            <p:nvPr/>
          </p:nvSpPr>
          <p:spPr>
            <a:xfrm rot="-4432199">
              <a:off x="2798344" y="1964944"/>
              <a:ext cx="1304451" cy="5624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" sz="16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Loss of shared memories</a:t>
              </a:r>
              <a:endParaRPr sz="16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" name="Google Shape;133;p27">
            <a:extLst>
              <a:ext uri="{FF2B5EF4-FFF2-40B4-BE49-F238E27FC236}">
                <a16:creationId xmlns:a16="http://schemas.microsoft.com/office/drawing/2014/main" id="{8487FE31-5DFC-4677-A95F-A5D3FD585057}"/>
              </a:ext>
            </a:extLst>
          </p:cNvPr>
          <p:cNvGrpSpPr/>
          <p:nvPr/>
        </p:nvGrpSpPr>
        <p:grpSpPr>
          <a:xfrm rot="21180356">
            <a:off x="4497418" y="4658240"/>
            <a:ext cx="2610752" cy="2638846"/>
            <a:chOff x="2867111" y="2599928"/>
            <a:chExt cx="2108006" cy="2437164"/>
          </a:xfrm>
        </p:grpSpPr>
        <p:sp>
          <p:nvSpPr>
            <p:cNvPr id="23" name="Google Shape;134;p27">
              <a:extLst>
                <a:ext uri="{FF2B5EF4-FFF2-40B4-BE49-F238E27FC236}">
                  <a16:creationId xmlns:a16="http://schemas.microsoft.com/office/drawing/2014/main" id="{B333DB10-368B-4AC4-87B7-94A5449C6154}"/>
                </a:ext>
              </a:extLst>
            </p:cNvPr>
            <p:cNvSpPr/>
            <p:nvPr/>
          </p:nvSpPr>
          <p:spPr>
            <a:xfrm rot="-2081188">
              <a:off x="3325156" y="2966530"/>
              <a:ext cx="1061085" cy="1941128"/>
            </a:xfrm>
            <a:custGeom>
              <a:avLst/>
              <a:gdLst/>
              <a:ahLst/>
              <a:cxnLst/>
              <a:rect l="l" t="t" r="r" b="b"/>
              <a:pathLst>
                <a:path w="163" h="300" extrusionOk="0">
                  <a:moveTo>
                    <a:pt x="32" y="39"/>
                  </a:moveTo>
                  <a:cubicBezTo>
                    <a:pt x="32" y="26"/>
                    <a:pt x="33" y="13"/>
                    <a:pt x="35" y="0"/>
                  </a:cubicBezTo>
                  <a:cubicBezTo>
                    <a:pt x="24" y="2"/>
                    <a:pt x="13" y="5"/>
                    <a:pt x="2" y="8"/>
                  </a:cubicBezTo>
                  <a:cubicBezTo>
                    <a:pt x="1" y="19"/>
                    <a:pt x="0" y="29"/>
                    <a:pt x="0" y="39"/>
                  </a:cubicBezTo>
                  <a:cubicBezTo>
                    <a:pt x="0" y="153"/>
                    <a:pt x="65" y="252"/>
                    <a:pt x="160" y="300"/>
                  </a:cubicBezTo>
                  <a:cubicBezTo>
                    <a:pt x="160" y="289"/>
                    <a:pt x="161" y="277"/>
                    <a:pt x="163" y="265"/>
                  </a:cubicBezTo>
                  <a:cubicBezTo>
                    <a:pt x="85" y="220"/>
                    <a:pt x="32" y="136"/>
                    <a:pt x="32" y="39"/>
                  </a:cubicBezTo>
                  <a:close/>
                </a:path>
              </a:pathLst>
            </a:custGeom>
            <a:solidFill>
              <a:srgbClr val="A1C3FA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35;p27">
              <a:extLst>
                <a:ext uri="{FF2B5EF4-FFF2-40B4-BE49-F238E27FC236}">
                  <a16:creationId xmlns:a16="http://schemas.microsoft.com/office/drawing/2014/main" id="{E0AEA028-4E68-436F-BB4C-56C6AC6F02E9}"/>
                </a:ext>
              </a:extLst>
            </p:cNvPr>
            <p:cNvSpPr/>
            <p:nvPr/>
          </p:nvSpPr>
          <p:spPr>
            <a:xfrm rot="-2081186">
              <a:off x="3456358" y="2773799"/>
              <a:ext cx="1138968" cy="1690435"/>
            </a:xfrm>
            <a:custGeom>
              <a:avLst/>
              <a:gdLst/>
              <a:ahLst/>
              <a:cxnLst/>
              <a:rect l="l" t="t" r="r" b="b"/>
              <a:pathLst>
                <a:path w="183" h="273" extrusionOk="0">
                  <a:moveTo>
                    <a:pt x="156" y="108"/>
                  </a:moveTo>
                  <a:cubicBezTo>
                    <a:pt x="139" y="79"/>
                    <a:pt x="136" y="46"/>
                    <a:pt x="144" y="16"/>
                  </a:cubicBezTo>
                  <a:cubicBezTo>
                    <a:pt x="97" y="2"/>
                    <a:pt x="48" y="0"/>
                    <a:pt x="3" y="8"/>
                  </a:cubicBezTo>
                  <a:cubicBezTo>
                    <a:pt x="1" y="21"/>
                    <a:pt x="0" y="34"/>
                    <a:pt x="0" y="47"/>
                  </a:cubicBezTo>
                  <a:cubicBezTo>
                    <a:pt x="0" y="144"/>
                    <a:pt x="53" y="228"/>
                    <a:pt x="131" y="273"/>
                  </a:cubicBezTo>
                  <a:cubicBezTo>
                    <a:pt x="138" y="227"/>
                    <a:pt x="155" y="182"/>
                    <a:pt x="183" y="141"/>
                  </a:cubicBezTo>
                  <a:cubicBezTo>
                    <a:pt x="173" y="132"/>
                    <a:pt x="163" y="121"/>
                    <a:pt x="156" y="108"/>
                  </a:cubicBezTo>
                  <a:close/>
                </a:path>
              </a:pathLst>
            </a:custGeom>
            <a:solidFill>
              <a:srgbClr val="0D5DDF"/>
            </a:solidFill>
            <a:ln w="12700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36;p27">
              <a:extLst>
                <a:ext uri="{FF2B5EF4-FFF2-40B4-BE49-F238E27FC236}">
                  <a16:creationId xmlns:a16="http://schemas.microsoft.com/office/drawing/2014/main" id="{F1BAAB83-0757-4337-8CC6-3086D1F60876}"/>
                </a:ext>
              </a:extLst>
            </p:cNvPr>
            <p:cNvSpPr txBox="1"/>
            <p:nvPr/>
          </p:nvSpPr>
          <p:spPr>
            <a:xfrm rot="2156063">
              <a:off x="3231801" y="3231416"/>
              <a:ext cx="1304574" cy="5628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" sz="16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Change in guardianship</a:t>
              </a:r>
              <a:endParaRPr sz="16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" name="Google Shape;128;p27">
            <a:extLst>
              <a:ext uri="{FF2B5EF4-FFF2-40B4-BE49-F238E27FC236}">
                <a16:creationId xmlns:a16="http://schemas.microsoft.com/office/drawing/2014/main" id="{A5D976AE-30BA-4773-A54C-25B2497CB198}"/>
              </a:ext>
            </a:extLst>
          </p:cNvPr>
          <p:cNvSpPr/>
          <p:nvPr/>
        </p:nvSpPr>
        <p:spPr>
          <a:xfrm rot="-1923261">
            <a:off x="5766272" y="3785205"/>
            <a:ext cx="1472239" cy="1402163"/>
          </a:xfrm>
          <a:prstGeom prst="ellipse">
            <a:avLst/>
          </a:prstGeom>
          <a:solidFill>
            <a:srgbClr val="A1C3F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E9E7267-630D-4661-9362-6D63396983AC}"/>
              </a:ext>
            </a:extLst>
          </p:cNvPr>
          <p:cNvSpPr txBox="1"/>
          <p:nvPr/>
        </p:nvSpPr>
        <p:spPr>
          <a:xfrm>
            <a:off x="5798482" y="4289730"/>
            <a:ext cx="13751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Death</a:t>
            </a:r>
          </a:p>
        </p:txBody>
      </p:sp>
    </p:spTree>
    <p:extLst>
      <p:ext uri="{BB962C8B-B14F-4D97-AF65-F5344CB8AC3E}">
        <p14:creationId xmlns:p14="http://schemas.microsoft.com/office/powerpoint/2010/main" val="21615569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71000">
              <a:srgbClr val="0070C0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7A8E7-3990-45AD-BC6B-613E5FC7A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222670"/>
            <a:ext cx="10703026" cy="4222547"/>
          </a:xfrm>
        </p:spPr>
        <p:txBody>
          <a:bodyPr>
            <a:normAutofit/>
          </a:bodyPr>
          <a:lstStyle/>
          <a:p>
            <a:pPr marL="431800" indent="-34290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400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Language:</a:t>
            </a:r>
          </a:p>
          <a:p>
            <a:pPr marL="889000" lvl="1" indent="-34290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400"/>
            </a:pPr>
            <a:r>
              <a:rPr lang="en-US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Responses that involve “moving on,” or “finding closure” are disconnecting.</a:t>
            </a:r>
          </a:p>
          <a:p>
            <a:pPr marL="889000" lvl="1" indent="-34290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400"/>
            </a:pPr>
            <a:r>
              <a:rPr lang="en-US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“Passed away” or “lost” vs. “Died”</a:t>
            </a:r>
          </a:p>
          <a:p>
            <a:pPr marL="889000" lvl="1" indent="-34290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400"/>
            </a:pPr>
            <a:r>
              <a:rPr lang="en-US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Terminology around suicide</a:t>
            </a: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1800" indent="-34290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400"/>
            </a:pPr>
            <a:r>
              <a:rPr lang="en-US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 shy away from talking about it</a:t>
            </a:r>
          </a:p>
          <a:p>
            <a:pPr marL="889000" lvl="1" indent="-34290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400"/>
            </a:pPr>
            <a:r>
              <a:rPr lang="en-US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Grief reminds us we’re vulnerable and not immune to death, loss, and hurt.</a:t>
            </a:r>
          </a:p>
          <a:p>
            <a:pPr marL="889000" lvl="1" indent="-34290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400"/>
            </a:pPr>
            <a:r>
              <a:rPr lang="en-US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It is “easier” to blame, escape, or distance ourselves</a:t>
            </a:r>
          </a:p>
          <a:p>
            <a:pPr marL="889000" lvl="1" indent="-34290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400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 often search for reasons or excuses</a:t>
            </a:r>
          </a:p>
          <a:p>
            <a:pPr marL="1346200" lvl="2" indent="-34290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400"/>
            </a:pPr>
            <a:r>
              <a:rPr lang="en-US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 disconnect to protect ourselves</a:t>
            </a:r>
          </a:p>
          <a:p>
            <a:pPr marL="1346200" lvl="2" indent="-34290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400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 fear not finding a reason for the death/event, because a reason differentiates between what happened and the possibility of it happening to us.</a:t>
            </a:r>
          </a:p>
          <a:p>
            <a:pPr marL="889000" lvl="1" indent="-34290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400"/>
            </a:pPr>
            <a:endParaRPr lang="en-US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dirty="0"/>
          </a:p>
        </p:txBody>
      </p:sp>
      <p:pic>
        <p:nvPicPr>
          <p:cNvPr id="4" name="Picture 4" descr="American Mental Health Counselors Association">
            <a:extLst>
              <a:ext uri="{FF2B5EF4-FFF2-40B4-BE49-F238E27FC236}">
                <a16:creationId xmlns:a16="http://schemas.microsoft.com/office/drawing/2014/main" id="{1FC2759D-2013-4E94-B7FC-6B78F7E36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92"/>
          <a:stretch/>
        </p:blipFill>
        <p:spPr bwMode="auto">
          <a:xfrm>
            <a:off x="10648473" y="735059"/>
            <a:ext cx="1487254" cy="58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ome – Counselor – Armstrong Elementary School">
            <a:extLst>
              <a:ext uri="{FF2B5EF4-FFF2-40B4-BE49-F238E27FC236}">
                <a16:creationId xmlns:a16="http://schemas.microsoft.com/office/drawing/2014/main" id="{9249EFDE-4210-49A3-94E5-38692D7E5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796" y="1293697"/>
            <a:ext cx="1412609" cy="49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16;p25">
            <a:extLst>
              <a:ext uri="{FF2B5EF4-FFF2-40B4-BE49-F238E27FC236}">
                <a16:creationId xmlns:a16="http://schemas.microsoft.com/office/drawing/2014/main" id="{6924AA79-D4E2-49CD-BE09-6793E53CA4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0321" y="565863"/>
            <a:ext cx="9613900" cy="1081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3200" dirty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Common Misunderstandings in Grief</a:t>
            </a:r>
            <a:endParaRPr sz="3200" i="0" u="none" strike="noStrike" cap="none" dirty="0">
              <a:solidFill>
                <a:schemeClr val="bg2">
                  <a:lumMod val="20000"/>
                  <a:lumOff val="80000"/>
                </a:schemeClr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57115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71000">
              <a:srgbClr val="0070C0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CBC04-6F64-4D6E-BCF5-51B2551ED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7" y="1029888"/>
            <a:ext cx="9613861" cy="1080938"/>
          </a:xfrm>
        </p:spPr>
        <p:txBody>
          <a:bodyPr/>
          <a:lstStyle/>
          <a:p>
            <a:r>
              <a:rPr lang="en-US" sz="3200" dirty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Common Misunderstandings in Grief</a:t>
            </a:r>
            <a:br>
              <a:rPr lang="en-US" sz="3600" b="1" i="0" u="none" strike="noStrike" cap="none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4" descr="American Mental Health Counselors Association">
            <a:extLst>
              <a:ext uri="{FF2B5EF4-FFF2-40B4-BE49-F238E27FC236}">
                <a16:creationId xmlns:a16="http://schemas.microsoft.com/office/drawing/2014/main" id="{1FC2759D-2013-4E94-B7FC-6B78F7E36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92"/>
          <a:stretch/>
        </p:blipFill>
        <p:spPr bwMode="auto">
          <a:xfrm>
            <a:off x="10648473" y="735059"/>
            <a:ext cx="1487254" cy="58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ome – Counselor – Armstrong Elementary School">
            <a:extLst>
              <a:ext uri="{FF2B5EF4-FFF2-40B4-BE49-F238E27FC236}">
                <a16:creationId xmlns:a16="http://schemas.microsoft.com/office/drawing/2014/main" id="{9249EFDE-4210-49A3-94E5-38692D7E5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796" y="1293697"/>
            <a:ext cx="1412609" cy="49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74;p19">
            <a:extLst>
              <a:ext uri="{FF2B5EF4-FFF2-40B4-BE49-F238E27FC236}">
                <a16:creationId xmlns:a16="http://schemas.microsoft.com/office/drawing/2014/main" id="{FE3D9E5B-C83A-469C-A5AA-7C724CE2460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81037" y="2336800"/>
            <a:ext cx="11454689" cy="3598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pPr marL="461431" indent="-342900">
              <a:buClr>
                <a:srgbClr val="FFFFFF"/>
              </a:buClr>
              <a:buSzPts val="1400"/>
            </a:pPr>
            <a:r>
              <a:rPr lang="en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 put a timeline on it</a:t>
            </a:r>
          </a:p>
          <a:p>
            <a:pPr marL="918631" lvl="1" indent="-342900">
              <a:buClr>
                <a:srgbClr val="FFFFFF"/>
              </a:buClr>
              <a:buSzPts val="1400"/>
            </a:pPr>
            <a:r>
              <a:rPr lang="en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“Stages” of grief are not linear</a:t>
            </a:r>
          </a:p>
          <a:p>
            <a:pPr marL="918631" lvl="1" indent="-342900">
              <a:buClr>
                <a:srgbClr val="FFFFFF"/>
              </a:buClr>
              <a:buSzPts val="1400"/>
            </a:pPr>
            <a:r>
              <a:rPr lang="en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Kubler-Ross’ 5 stages were not designed for all grief</a:t>
            </a: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>
              <a:buClr>
                <a:srgbClr val="000000"/>
              </a:buClr>
              <a:buSzPts val="1400"/>
            </a:pPr>
            <a:endParaRPr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61431" indent="-342900">
              <a:buClr>
                <a:srgbClr val="FFFFFF"/>
              </a:buClr>
              <a:buSzPts val="1400"/>
            </a:pPr>
            <a:r>
              <a:rPr lang="en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 use a solution-focused approach</a:t>
            </a:r>
          </a:p>
          <a:p>
            <a:pPr marL="918631" lvl="1" indent="-342900">
              <a:buClr>
                <a:srgbClr val="FFFFFF"/>
              </a:buClr>
              <a:buSzPts val="1400"/>
            </a:pPr>
            <a:r>
              <a:rPr lang="en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“What can I do?” (How can I fix it?)</a:t>
            </a:r>
          </a:p>
          <a:p>
            <a:pPr marL="918631" lvl="1" indent="-342900">
              <a:buClr>
                <a:srgbClr val="FFFFFF"/>
              </a:buClr>
              <a:buSzPts val="1400"/>
            </a:pPr>
            <a:r>
              <a:rPr lang="en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There is not an “end” to the grief journey, there is not a point at which grief is “fixed.”</a:t>
            </a:r>
          </a:p>
          <a:p>
            <a:pPr marL="918631" lvl="1" indent="-342900">
              <a:buClr>
                <a:srgbClr val="FFFFFF"/>
              </a:buClr>
              <a:buSzPts val="1400"/>
            </a:pPr>
            <a:r>
              <a:rPr lang="en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 must bear witness. </a:t>
            </a: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33868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71000">
              <a:srgbClr val="0070C0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CBC04-6F64-4D6E-BCF5-51B2551ED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00" y="1029888"/>
            <a:ext cx="9613861" cy="1080938"/>
          </a:xfrm>
        </p:spPr>
        <p:txBody>
          <a:bodyPr/>
          <a:lstStyle/>
          <a:p>
            <a:r>
              <a:rPr lang="en-US" sz="36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Understanding</a:t>
            </a:r>
            <a:r>
              <a:rPr lang="en-US" sz="3600" b="1" dirty="0">
                <a:solidFill>
                  <a:srgbClr val="B08600"/>
                </a:solidFill>
              </a:rPr>
              <a:t> </a:t>
            </a:r>
            <a:r>
              <a:rPr lang="en-US" sz="36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Acceptance</a:t>
            </a:r>
            <a:r>
              <a:rPr lang="en-US" sz="3600" b="1" dirty="0">
                <a:solidFill>
                  <a:srgbClr val="B08600"/>
                </a:solidFill>
              </a:rPr>
              <a:t> </a:t>
            </a:r>
            <a:r>
              <a:rPr lang="en-US" sz="36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is NOT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br>
              <a:rPr lang="en-US" b="1" dirty="0">
                <a:solidFill>
                  <a:schemeClr val="bg1"/>
                </a:solidFill>
              </a:rPr>
            </a:br>
            <a:endParaRPr lang="en-US" dirty="0"/>
          </a:p>
        </p:txBody>
      </p:sp>
      <p:pic>
        <p:nvPicPr>
          <p:cNvPr id="4" name="Picture 4" descr="American Mental Health Counselors Association">
            <a:extLst>
              <a:ext uri="{FF2B5EF4-FFF2-40B4-BE49-F238E27FC236}">
                <a16:creationId xmlns:a16="http://schemas.microsoft.com/office/drawing/2014/main" id="{1FC2759D-2013-4E94-B7FC-6B78F7E36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92"/>
          <a:stretch/>
        </p:blipFill>
        <p:spPr bwMode="auto">
          <a:xfrm>
            <a:off x="10648473" y="735059"/>
            <a:ext cx="1487254" cy="58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ome – Counselor – Armstrong Elementary School">
            <a:extLst>
              <a:ext uri="{FF2B5EF4-FFF2-40B4-BE49-F238E27FC236}">
                <a16:creationId xmlns:a16="http://schemas.microsoft.com/office/drawing/2014/main" id="{9249EFDE-4210-49A3-94E5-38692D7E5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796" y="1293697"/>
            <a:ext cx="1412609" cy="49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5A6A9B-E750-4B01-BDB9-997A5E64788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586108" y="2158779"/>
            <a:ext cx="9613900" cy="396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endParaRPr lang="en-US" sz="3200" dirty="0"/>
          </a:p>
          <a:p>
            <a:r>
              <a:rPr lang="en-US" sz="3200" dirty="0"/>
              <a:t>Giving Up</a:t>
            </a:r>
          </a:p>
          <a:p>
            <a:r>
              <a:rPr lang="en-US" sz="3200" dirty="0"/>
              <a:t>Giving In</a:t>
            </a:r>
          </a:p>
          <a:p>
            <a:r>
              <a:rPr lang="en-US" sz="3200" dirty="0"/>
              <a:t>Surrendering</a:t>
            </a:r>
          </a:p>
          <a:p>
            <a:r>
              <a:rPr lang="en-US" sz="3200" dirty="0"/>
              <a:t>Tolerating</a:t>
            </a:r>
          </a:p>
          <a:p>
            <a:r>
              <a:rPr lang="en-US" sz="3200" dirty="0"/>
              <a:t>Failing</a:t>
            </a:r>
          </a:p>
          <a:p>
            <a:r>
              <a:rPr lang="en-US" sz="3200" dirty="0"/>
              <a:t>Being Defeated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1BE64F-010C-4C19-96CB-664904B38A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2614" y="2820961"/>
            <a:ext cx="2633700" cy="2639797"/>
          </a:xfrm>
          <a:prstGeom prst="rect">
            <a:avLst/>
          </a:prstGeom>
          <a:solidFill>
            <a:srgbClr val="00AAE6">
              <a:alpha val="0"/>
            </a:srgbClr>
          </a:solidFill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336B818-E445-4E2A-8242-FDE20E10C27B}"/>
              </a:ext>
            </a:extLst>
          </p:cNvPr>
          <p:cNvSpPr/>
          <p:nvPr/>
        </p:nvSpPr>
        <p:spPr>
          <a:xfrm>
            <a:off x="6880322" y="2911847"/>
            <a:ext cx="2458284" cy="2458023"/>
          </a:xfrm>
          <a:prstGeom prst="ellipse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n-US" sz="2400" dirty="0"/>
              <a:t>Ignoring  your thoughts and feelings</a:t>
            </a:r>
          </a:p>
        </p:txBody>
      </p:sp>
    </p:spTree>
    <p:extLst>
      <p:ext uri="{BB962C8B-B14F-4D97-AF65-F5344CB8AC3E}">
        <p14:creationId xmlns:p14="http://schemas.microsoft.com/office/powerpoint/2010/main" val="10696943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71000">
              <a:srgbClr val="0070C0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CBC04-6F64-4D6E-BCF5-51B2551ED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305" y="973448"/>
            <a:ext cx="9613861" cy="1080938"/>
          </a:xfrm>
        </p:spPr>
        <p:txBody>
          <a:bodyPr/>
          <a:lstStyle/>
          <a:p>
            <a:r>
              <a:rPr lang="en-US" sz="3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Embracing Acceptance is…</a:t>
            </a:r>
            <a:br>
              <a:rPr lang="en-US" sz="3600" dirty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7A8E7-3990-45AD-BC6B-613E5FC7A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6498" y="1807087"/>
            <a:ext cx="9613861" cy="4315854"/>
          </a:xfrm>
        </p:spPr>
        <p:txBody>
          <a:bodyPr>
            <a:normAutofit fontScale="77500" lnSpcReduction="20000"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sz="3100" dirty="0"/>
          </a:p>
          <a:p>
            <a:r>
              <a:rPr lang="en-US" sz="3800" dirty="0"/>
              <a:t>Opening up</a:t>
            </a:r>
          </a:p>
          <a:p>
            <a:r>
              <a:rPr lang="en-US" sz="3800" dirty="0"/>
              <a:t>Allowing</a:t>
            </a:r>
          </a:p>
          <a:p>
            <a:r>
              <a:rPr lang="en-US" sz="3800" dirty="0"/>
              <a:t>Leaning in</a:t>
            </a:r>
          </a:p>
          <a:p>
            <a:r>
              <a:rPr lang="en-US" sz="3800" dirty="0"/>
              <a:t>Breathing into</a:t>
            </a:r>
          </a:p>
          <a:p>
            <a:r>
              <a:rPr lang="en-US" sz="3800" dirty="0"/>
              <a:t>Creating space</a:t>
            </a:r>
          </a:p>
          <a:p>
            <a:r>
              <a:rPr lang="en-US" sz="3800" dirty="0"/>
              <a:t>Expanding</a:t>
            </a:r>
          </a:p>
          <a:p>
            <a:r>
              <a:rPr lang="en-US" sz="3800" dirty="0"/>
              <a:t>Being willing</a:t>
            </a:r>
          </a:p>
          <a:p>
            <a:r>
              <a:rPr lang="en-US" sz="3800" dirty="0"/>
              <a:t>Releasing the struggle</a:t>
            </a:r>
          </a:p>
          <a:p>
            <a:endParaRPr lang="en-US" dirty="0"/>
          </a:p>
        </p:txBody>
      </p:sp>
      <p:pic>
        <p:nvPicPr>
          <p:cNvPr id="4" name="Picture 4" descr="American Mental Health Counselors Association">
            <a:extLst>
              <a:ext uri="{FF2B5EF4-FFF2-40B4-BE49-F238E27FC236}">
                <a16:creationId xmlns:a16="http://schemas.microsoft.com/office/drawing/2014/main" id="{1FC2759D-2013-4E94-B7FC-6B78F7E36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92"/>
          <a:stretch/>
        </p:blipFill>
        <p:spPr bwMode="auto">
          <a:xfrm>
            <a:off x="10648473" y="735059"/>
            <a:ext cx="1487254" cy="58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ome – Counselor – Armstrong Elementary School">
            <a:extLst>
              <a:ext uri="{FF2B5EF4-FFF2-40B4-BE49-F238E27FC236}">
                <a16:creationId xmlns:a16="http://schemas.microsoft.com/office/drawing/2014/main" id="{9249EFDE-4210-49A3-94E5-38692D7E5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796" y="1293697"/>
            <a:ext cx="1412609" cy="49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DBA223-0D03-4502-B755-1912957A82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8149" y="2836040"/>
            <a:ext cx="2633700" cy="2639797"/>
          </a:xfrm>
          <a:prstGeom prst="rect">
            <a:avLst/>
          </a:prstGeom>
          <a:solidFill>
            <a:srgbClr val="0097CC">
              <a:alpha val="0"/>
            </a:srgbClr>
          </a:solidFill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954D151-DECB-4F7A-A1BD-F0CE5C76B6F7}"/>
              </a:ext>
            </a:extLst>
          </p:cNvPr>
          <p:cNvSpPr/>
          <p:nvPr/>
        </p:nvSpPr>
        <p:spPr>
          <a:xfrm>
            <a:off x="7165857" y="2888025"/>
            <a:ext cx="2458284" cy="2458023"/>
          </a:xfrm>
          <a:prstGeom prst="ellipse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59DAB0-3CAA-4DB4-858A-78B7F3A216E3}"/>
              </a:ext>
            </a:extLst>
          </p:cNvPr>
          <p:cNvSpPr txBox="1"/>
          <p:nvPr/>
        </p:nvSpPr>
        <p:spPr>
          <a:xfrm>
            <a:off x="7340640" y="3467100"/>
            <a:ext cx="2108718" cy="125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dirty="0">
                <a:solidFill>
                  <a:schemeClr val="bg1"/>
                </a:solidFill>
              </a:rPr>
              <a:t>Embrace Your Mind, Body &amp; Soul</a:t>
            </a:r>
            <a:endParaRPr lang="en-US" sz="2800" kern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0373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71000">
              <a:srgbClr val="0070C0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CBC04-6F64-4D6E-BCF5-51B2551ED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Compassion</a:t>
            </a:r>
            <a:r>
              <a:rPr lang="en-US" sz="3600" dirty="0">
                <a:solidFill>
                  <a:srgbClr val="DAA600"/>
                </a:solidFill>
              </a:rPr>
              <a:t> </a:t>
            </a:r>
            <a:r>
              <a:rPr lang="en-US" sz="3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Fatigue (CF)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7A8E7-3990-45AD-BC6B-613E5FC7A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0" y="2567692"/>
            <a:ext cx="9613861" cy="359931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Exposure to a traumatized individual rather than from exposure to the trauma itself</a:t>
            </a:r>
          </a:p>
          <a:p>
            <a:pPr marL="0" indent="0">
              <a:buNone/>
            </a:pPr>
            <a:endParaRPr lang="en-US" sz="2400" dirty="0">
              <a:solidFill>
                <a:srgbClr val="3B3B3F"/>
              </a:solidFill>
            </a:endParaRPr>
          </a:p>
          <a:p>
            <a:pPr marL="0" indent="0">
              <a:buNone/>
            </a:pPr>
            <a:r>
              <a:rPr lang="en-US" sz="2400" dirty="0"/>
              <a:t>Compassion Fatigue perceived as the intersectionality between secondary traumatic stress (STS) and burnout (BO)</a:t>
            </a:r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  <p:pic>
        <p:nvPicPr>
          <p:cNvPr id="4" name="Picture 4" descr="American Mental Health Counselors Association">
            <a:extLst>
              <a:ext uri="{FF2B5EF4-FFF2-40B4-BE49-F238E27FC236}">
                <a16:creationId xmlns:a16="http://schemas.microsoft.com/office/drawing/2014/main" id="{1FC2759D-2013-4E94-B7FC-6B78F7E36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92"/>
          <a:stretch/>
        </p:blipFill>
        <p:spPr bwMode="auto">
          <a:xfrm>
            <a:off x="10648473" y="735059"/>
            <a:ext cx="1487254" cy="58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ome – Counselor – Armstrong Elementary School">
            <a:extLst>
              <a:ext uri="{FF2B5EF4-FFF2-40B4-BE49-F238E27FC236}">
                <a16:creationId xmlns:a16="http://schemas.microsoft.com/office/drawing/2014/main" id="{9249EFDE-4210-49A3-94E5-38692D7E5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796" y="1293697"/>
            <a:ext cx="1412609" cy="49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188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71000">
              <a:srgbClr val="0070C0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CBC04-6F64-4D6E-BCF5-51B2551ED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Compassion</a:t>
            </a:r>
            <a:r>
              <a:rPr lang="en-US" sz="3600" dirty="0">
                <a:solidFill>
                  <a:srgbClr val="DAA600"/>
                </a:solidFill>
              </a:rPr>
              <a:t> </a:t>
            </a:r>
            <a:r>
              <a:rPr lang="en-US" sz="3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Fatigue (CF)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7A8E7-3990-45AD-BC6B-613E5FC7A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0" y="2567692"/>
            <a:ext cx="10861647" cy="3599316"/>
          </a:xfrm>
        </p:spPr>
        <p:txBody>
          <a:bodyPr>
            <a:normAutofit/>
          </a:bodyPr>
          <a:lstStyle/>
          <a:p>
            <a:r>
              <a:rPr lang="en-US" sz="2400" dirty="0"/>
              <a:t>Burnout is cumulative stress from the demands of daily life, a state of physical, emotional, and mental exhaustion as a result of not being able to cope with one’s environment. </a:t>
            </a:r>
          </a:p>
          <a:p>
            <a:endParaRPr lang="en-US" dirty="0"/>
          </a:p>
          <a:p>
            <a:r>
              <a:rPr lang="en-US" sz="2400" dirty="0"/>
              <a:t>Compassion Fatigue addresses the relational nature of the condition.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Burnout </a:t>
            </a:r>
            <a:r>
              <a:rPr lang="en-US" dirty="0"/>
              <a:t>informs of</a:t>
            </a:r>
            <a:r>
              <a:rPr lang="en-US" sz="2400" dirty="0"/>
              <a:t> environmental stressor.</a:t>
            </a:r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  <p:pic>
        <p:nvPicPr>
          <p:cNvPr id="4" name="Picture 4" descr="American Mental Health Counselors Association">
            <a:extLst>
              <a:ext uri="{FF2B5EF4-FFF2-40B4-BE49-F238E27FC236}">
                <a16:creationId xmlns:a16="http://schemas.microsoft.com/office/drawing/2014/main" id="{1FC2759D-2013-4E94-B7FC-6B78F7E36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92"/>
          <a:stretch/>
        </p:blipFill>
        <p:spPr bwMode="auto">
          <a:xfrm>
            <a:off x="10648473" y="735059"/>
            <a:ext cx="1487254" cy="58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ome – Counselor – Armstrong Elementary School">
            <a:extLst>
              <a:ext uri="{FF2B5EF4-FFF2-40B4-BE49-F238E27FC236}">
                <a16:creationId xmlns:a16="http://schemas.microsoft.com/office/drawing/2014/main" id="{9249EFDE-4210-49A3-94E5-38692D7E5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796" y="1293697"/>
            <a:ext cx="1412609" cy="49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981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75000">
              <a:srgbClr val="0070C0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merican Mental Health Counselors Association">
            <a:extLst>
              <a:ext uri="{FF2B5EF4-FFF2-40B4-BE49-F238E27FC236}">
                <a16:creationId xmlns:a16="http://schemas.microsoft.com/office/drawing/2014/main" id="{1FC2759D-2013-4E94-B7FC-6B78F7E36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92"/>
          <a:stretch/>
        </p:blipFill>
        <p:spPr bwMode="auto">
          <a:xfrm>
            <a:off x="10648473" y="735059"/>
            <a:ext cx="1487254" cy="58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ome – Counselor – Armstrong Elementary School">
            <a:extLst>
              <a:ext uri="{FF2B5EF4-FFF2-40B4-BE49-F238E27FC236}">
                <a16:creationId xmlns:a16="http://schemas.microsoft.com/office/drawing/2014/main" id="{9249EFDE-4210-49A3-94E5-38692D7E5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796" y="1293697"/>
            <a:ext cx="1412609" cy="49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4988880-9914-4718-8C48-040F13127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3890" y="2956122"/>
            <a:ext cx="8724219" cy="35988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Calibri" panose="020F0502020204030204" pitchFamily="34" charset="0"/>
              </a:rPr>
              <a:t>Grief and loss are a part of our current realities with the tragedies of mass shootings in our societies. </a:t>
            </a:r>
          </a:p>
          <a:p>
            <a:pPr marL="0" indent="0" algn="ctr">
              <a:buNone/>
            </a:pPr>
            <a:r>
              <a:rPr lang="en-US" dirty="0">
                <a:latin typeface="Calibri" panose="020F0502020204030204" pitchFamily="34" charset="0"/>
              </a:rPr>
              <a:t>Therefore, an organizational collaboration with AMHCA and ASCA is for the purpose being a resource for helping to understand grief, a resource for encouragement and a resource for practical coping strategies for Post-traumatic Growth.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6D2A1F-7459-4E5E-812D-4E0BD4E0AC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942" y="303015"/>
            <a:ext cx="1829091" cy="204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3333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71000">
              <a:srgbClr val="0070C0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CBC04-6F64-4D6E-BCF5-51B2551ED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Compassion</a:t>
            </a:r>
            <a:r>
              <a:rPr lang="en-US" dirty="0">
                <a:solidFill>
                  <a:srgbClr val="DAA600"/>
                </a:solidFill>
              </a:rPr>
              <a:t> 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Fatigue</a:t>
            </a:r>
          </a:p>
        </p:txBody>
      </p:sp>
      <p:pic>
        <p:nvPicPr>
          <p:cNvPr id="4" name="Picture 4" descr="American Mental Health Counselors Association">
            <a:extLst>
              <a:ext uri="{FF2B5EF4-FFF2-40B4-BE49-F238E27FC236}">
                <a16:creationId xmlns:a16="http://schemas.microsoft.com/office/drawing/2014/main" id="{1FC2759D-2013-4E94-B7FC-6B78F7E36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92"/>
          <a:stretch/>
        </p:blipFill>
        <p:spPr bwMode="auto">
          <a:xfrm>
            <a:off x="10648473" y="735059"/>
            <a:ext cx="1487254" cy="58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ome – Counselor – Armstrong Elementary School">
            <a:extLst>
              <a:ext uri="{FF2B5EF4-FFF2-40B4-BE49-F238E27FC236}">
                <a16:creationId xmlns:a16="http://schemas.microsoft.com/office/drawing/2014/main" id="{9249EFDE-4210-49A3-94E5-38692D7E5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796" y="1293697"/>
            <a:ext cx="1412609" cy="49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321BD1F-CA66-49FB-9A9B-3C55B8DC0473}"/>
              </a:ext>
            </a:extLst>
          </p:cNvPr>
          <p:cNvSpPr/>
          <p:nvPr/>
        </p:nvSpPr>
        <p:spPr>
          <a:xfrm>
            <a:off x="3486928" y="2075837"/>
            <a:ext cx="1950098" cy="17919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Burnout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6983DF4-3A1A-4CD2-A9DD-28C46789925C}"/>
              </a:ext>
            </a:extLst>
          </p:cNvPr>
          <p:cNvSpPr/>
          <p:nvPr/>
        </p:nvSpPr>
        <p:spPr>
          <a:xfrm>
            <a:off x="3486928" y="4843504"/>
            <a:ext cx="1950098" cy="179190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Secondary Trauma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7AD754D-C67A-4B34-8E2A-8AAFBFF3C8B7}"/>
              </a:ext>
            </a:extLst>
          </p:cNvPr>
          <p:cNvSpPr/>
          <p:nvPr/>
        </p:nvSpPr>
        <p:spPr>
          <a:xfrm>
            <a:off x="6225074" y="2693787"/>
            <a:ext cx="2925145" cy="317240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Compassion Fatigue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98C88724-8746-48FE-907E-5DAD685B8D59}"/>
              </a:ext>
            </a:extLst>
          </p:cNvPr>
          <p:cNvSpPr/>
          <p:nvPr/>
        </p:nvSpPr>
        <p:spPr>
          <a:xfrm>
            <a:off x="5487251" y="4078037"/>
            <a:ext cx="1173449" cy="484632"/>
          </a:xfrm>
          <a:prstGeom prst="rightArrow">
            <a:avLst/>
          </a:prstGeom>
          <a:solidFill>
            <a:schemeClr val="tx1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lus Sign 9">
            <a:extLst>
              <a:ext uri="{FF2B5EF4-FFF2-40B4-BE49-F238E27FC236}">
                <a16:creationId xmlns:a16="http://schemas.microsoft.com/office/drawing/2014/main" id="{6BFF2FB2-F2D2-4C06-91FB-5963DB0BA5BA}"/>
              </a:ext>
            </a:extLst>
          </p:cNvPr>
          <p:cNvSpPr/>
          <p:nvPr/>
        </p:nvSpPr>
        <p:spPr>
          <a:xfrm>
            <a:off x="4100416" y="4023183"/>
            <a:ext cx="723122" cy="664879"/>
          </a:xfrm>
          <a:prstGeom prst="mathPlus">
            <a:avLst/>
          </a:prstGeom>
          <a:solidFill>
            <a:schemeClr val="tx1">
              <a:lumMod val="7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5516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71000">
              <a:srgbClr val="0070C0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CBC04-6F64-4D6E-BCF5-51B2551ED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Compassion</a:t>
            </a:r>
            <a:r>
              <a:rPr lang="en-US" sz="3600" dirty="0">
                <a:solidFill>
                  <a:srgbClr val="DAA600"/>
                </a:solidFill>
              </a:rPr>
              <a:t> </a:t>
            </a:r>
            <a:r>
              <a:rPr lang="en-US" sz="3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Fatigue</a:t>
            </a:r>
            <a:r>
              <a:rPr lang="en-US" sz="3600" dirty="0">
                <a:solidFill>
                  <a:srgbClr val="DAA600"/>
                </a:solidFill>
              </a:rPr>
              <a:t> </a:t>
            </a:r>
            <a:r>
              <a:rPr lang="en-US" sz="3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Characteristics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7A8E7-3990-45AD-BC6B-613E5FC7A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578" y="2271559"/>
            <a:ext cx="9613861" cy="3599316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Exhaustion</a:t>
            </a:r>
          </a:p>
          <a:p>
            <a:r>
              <a:rPr lang="en-US" sz="2400" dirty="0"/>
              <a:t>Anger </a:t>
            </a:r>
          </a:p>
          <a:p>
            <a:r>
              <a:rPr lang="en-US" sz="2400" dirty="0"/>
              <a:t>Irritability</a:t>
            </a:r>
          </a:p>
          <a:p>
            <a:r>
              <a:rPr lang="en-US" sz="2400" dirty="0"/>
              <a:t>Negative coping behaviors</a:t>
            </a:r>
          </a:p>
          <a:p>
            <a:r>
              <a:rPr lang="en-US" sz="2400" dirty="0"/>
              <a:t>Reduced ability to feel sympathy and empathy</a:t>
            </a:r>
          </a:p>
          <a:p>
            <a:r>
              <a:rPr lang="en-US" sz="2400" dirty="0"/>
              <a:t>Diminished sense of enjoyment or satisfaction</a:t>
            </a:r>
          </a:p>
          <a:p>
            <a:r>
              <a:rPr lang="en-US" sz="2400" dirty="0"/>
              <a:t>Impaired ability to make decisions</a:t>
            </a:r>
          </a:p>
          <a:p>
            <a:r>
              <a:rPr lang="en-US" sz="2400" dirty="0"/>
              <a:t>Impaired ability to care for others</a:t>
            </a:r>
          </a:p>
          <a:p>
            <a:endParaRPr lang="en-US" dirty="0"/>
          </a:p>
        </p:txBody>
      </p:sp>
      <p:pic>
        <p:nvPicPr>
          <p:cNvPr id="4" name="Picture 4" descr="American Mental Health Counselors Association">
            <a:extLst>
              <a:ext uri="{FF2B5EF4-FFF2-40B4-BE49-F238E27FC236}">
                <a16:creationId xmlns:a16="http://schemas.microsoft.com/office/drawing/2014/main" id="{1FC2759D-2013-4E94-B7FC-6B78F7E36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92"/>
          <a:stretch/>
        </p:blipFill>
        <p:spPr bwMode="auto">
          <a:xfrm>
            <a:off x="10648473" y="735059"/>
            <a:ext cx="1487254" cy="58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ome – Counselor – Armstrong Elementary School">
            <a:extLst>
              <a:ext uri="{FF2B5EF4-FFF2-40B4-BE49-F238E27FC236}">
                <a16:creationId xmlns:a16="http://schemas.microsoft.com/office/drawing/2014/main" id="{9249EFDE-4210-49A3-94E5-38692D7E5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796" y="1293697"/>
            <a:ext cx="1412609" cy="49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F440BE-8AB6-4DFF-A142-717D8F4C9016}"/>
              </a:ext>
            </a:extLst>
          </p:cNvPr>
          <p:cNvSpPr txBox="1"/>
          <p:nvPr/>
        </p:nvSpPr>
        <p:spPr>
          <a:xfrm>
            <a:off x="1092276" y="5609265"/>
            <a:ext cx="9525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Figley, 2002</a:t>
            </a:r>
          </a:p>
        </p:txBody>
      </p:sp>
    </p:spTree>
    <p:extLst>
      <p:ext uri="{BB962C8B-B14F-4D97-AF65-F5344CB8AC3E}">
        <p14:creationId xmlns:p14="http://schemas.microsoft.com/office/powerpoint/2010/main" val="315658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71000">
              <a:srgbClr val="0070C0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CBC04-6F64-4D6E-BCF5-51B2551ED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Compassion Fatigue Predictive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7A8E7-3990-45AD-BC6B-613E5FC7A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6214" y="2465296"/>
            <a:ext cx="4302226" cy="3599316"/>
          </a:xfrm>
        </p:spPr>
        <p:txBody>
          <a:bodyPr>
            <a:normAutofit/>
          </a:bodyPr>
          <a:lstStyle/>
          <a:p>
            <a:r>
              <a:rPr lang="en-US" sz="2400" dirty="0"/>
              <a:t>Empathic Ability</a:t>
            </a:r>
          </a:p>
          <a:p>
            <a:r>
              <a:rPr lang="en-US" sz="2400" dirty="0"/>
              <a:t>Empathic Concern</a:t>
            </a:r>
          </a:p>
          <a:p>
            <a:r>
              <a:rPr lang="en-US" sz="2400" dirty="0"/>
              <a:t>Exposure to the Client</a:t>
            </a:r>
          </a:p>
          <a:p>
            <a:r>
              <a:rPr lang="en-US" sz="2400" dirty="0"/>
              <a:t>Empathic Response</a:t>
            </a:r>
          </a:p>
          <a:p>
            <a:r>
              <a:rPr lang="en-US" sz="2400" dirty="0"/>
              <a:t>Compassion Stress</a:t>
            </a:r>
          </a:p>
        </p:txBody>
      </p:sp>
      <p:pic>
        <p:nvPicPr>
          <p:cNvPr id="4" name="Picture 4" descr="American Mental Health Counselors Association">
            <a:extLst>
              <a:ext uri="{FF2B5EF4-FFF2-40B4-BE49-F238E27FC236}">
                <a16:creationId xmlns:a16="http://schemas.microsoft.com/office/drawing/2014/main" id="{1FC2759D-2013-4E94-B7FC-6B78F7E36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92"/>
          <a:stretch/>
        </p:blipFill>
        <p:spPr bwMode="auto">
          <a:xfrm>
            <a:off x="10648473" y="735059"/>
            <a:ext cx="1487254" cy="58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ome – Counselor – Armstrong Elementary School">
            <a:extLst>
              <a:ext uri="{FF2B5EF4-FFF2-40B4-BE49-F238E27FC236}">
                <a16:creationId xmlns:a16="http://schemas.microsoft.com/office/drawing/2014/main" id="{9249EFDE-4210-49A3-94E5-38692D7E5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796" y="1293697"/>
            <a:ext cx="1412609" cy="49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496A63-D4E1-4760-9FB0-80F4E3EEB2E1}"/>
              </a:ext>
            </a:extLst>
          </p:cNvPr>
          <p:cNvSpPr txBox="1"/>
          <p:nvPr/>
        </p:nvSpPr>
        <p:spPr>
          <a:xfrm>
            <a:off x="5779738" y="2349734"/>
            <a:ext cx="609755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Sense of Achievement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Disengagement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Prolonged Exposure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Traumatic Recollections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Life Disruption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8AD779-30CB-4E2C-B18D-B7A3A458FA9E}"/>
              </a:ext>
            </a:extLst>
          </p:cNvPr>
          <p:cNvSpPr txBox="1"/>
          <p:nvPr/>
        </p:nvSpPr>
        <p:spPr>
          <a:xfrm>
            <a:off x="1660447" y="4639688"/>
            <a:ext cx="9525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Figley, 2002</a:t>
            </a:r>
          </a:p>
        </p:txBody>
      </p:sp>
    </p:spTree>
    <p:extLst>
      <p:ext uri="{BB962C8B-B14F-4D97-AF65-F5344CB8AC3E}">
        <p14:creationId xmlns:p14="http://schemas.microsoft.com/office/powerpoint/2010/main" val="5700636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71000">
              <a:srgbClr val="0070C0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CBC04-6F64-4D6E-BCF5-51B2551ED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Navigating</a:t>
            </a:r>
            <a:r>
              <a:rPr lang="en-US" dirty="0">
                <a:solidFill>
                  <a:srgbClr val="DAA600"/>
                </a:solidFill>
              </a:rPr>
              <a:t> 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Grief,</a:t>
            </a:r>
            <a:r>
              <a:rPr lang="en-US" dirty="0">
                <a:solidFill>
                  <a:srgbClr val="DAA600"/>
                </a:solidFill>
              </a:rPr>
              <a:t> 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Loss &amp; Trauma</a:t>
            </a:r>
          </a:p>
        </p:txBody>
      </p:sp>
      <p:pic>
        <p:nvPicPr>
          <p:cNvPr id="4" name="Picture 4" descr="American Mental Health Counselors Association">
            <a:extLst>
              <a:ext uri="{FF2B5EF4-FFF2-40B4-BE49-F238E27FC236}">
                <a16:creationId xmlns:a16="http://schemas.microsoft.com/office/drawing/2014/main" id="{1FC2759D-2013-4E94-B7FC-6B78F7E36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92"/>
          <a:stretch/>
        </p:blipFill>
        <p:spPr bwMode="auto">
          <a:xfrm>
            <a:off x="10648473" y="735059"/>
            <a:ext cx="1487254" cy="58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ome – Counselor – Armstrong Elementary School">
            <a:extLst>
              <a:ext uri="{FF2B5EF4-FFF2-40B4-BE49-F238E27FC236}">
                <a16:creationId xmlns:a16="http://schemas.microsoft.com/office/drawing/2014/main" id="{9249EFDE-4210-49A3-94E5-38692D7E5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796" y="1293697"/>
            <a:ext cx="1412609" cy="49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28BCF7F6-A121-4EC4-8545-6EA9827D73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4069874"/>
              </p:ext>
            </p:extLst>
          </p:nvPr>
        </p:nvGraphicFramePr>
        <p:xfrm>
          <a:off x="681038" y="2336800"/>
          <a:ext cx="9613900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5026910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71000">
              <a:srgbClr val="0070C0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CBC04-6F64-4D6E-BCF5-51B2551ED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636" y="874526"/>
            <a:ext cx="9613861" cy="1080938"/>
          </a:xfrm>
        </p:spPr>
        <p:txBody>
          <a:bodyPr>
            <a:normAutofit fontScale="90000"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i="0" u="none" strike="noStrike" cap="none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How do </a:t>
            </a:r>
            <a:br>
              <a:rPr lang="en-US" sz="3600" b="1" i="0" u="none" strike="noStrike" cap="none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b="1" i="0" u="none" strike="noStrike" cap="none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we help?</a:t>
            </a:r>
            <a:br>
              <a:rPr lang="en-US" sz="3600" b="1" i="0" u="none" strike="noStrike" cap="none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7A8E7-3990-45AD-BC6B-613E5FC7A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636" y="2178251"/>
            <a:ext cx="10245826" cy="4418492"/>
          </a:xfrm>
        </p:spPr>
        <p:txBody>
          <a:bodyPr>
            <a:normAutofit/>
          </a:bodyPr>
          <a:lstStyle/>
          <a:p>
            <a:pPr marL="438150" indent="-3429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1300"/>
            </a:pPr>
            <a:r>
              <a:rPr lang="en-US" sz="2000" b="1" i="0" u="none" strike="noStrike" cap="none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No “right” way to grieve</a:t>
            </a:r>
          </a:p>
          <a:p>
            <a:pPr marL="895350" lvl="1" indent="-3429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1300"/>
            </a:pPr>
            <a:r>
              <a:rPr lang="en-US" b="1" i="0" u="none" strike="noStrike" cap="none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Not all people cry openly</a:t>
            </a:r>
          </a:p>
          <a:p>
            <a:pPr marL="438150" indent="-3429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1300"/>
            </a:pPr>
            <a:r>
              <a:rPr lang="en-US" sz="2000" b="1" i="0" u="none" strike="noStrike" cap="none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Siblings grieve the same person differently</a:t>
            </a:r>
          </a:p>
          <a:p>
            <a:pPr marL="438150" indent="-3429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1300"/>
            </a:pPr>
            <a:r>
              <a:rPr lang="en-US" sz="2000" b="1" i="0" u="none" strike="noStrike" cap="none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Major life events may trigger a new wave of grief.</a:t>
            </a:r>
          </a:p>
          <a:p>
            <a:pPr marL="438150" indent="-3429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1300"/>
            </a:pPr>
            <a:r>
              <a:rPr lang="en-US" sz="2000" b="1" i="0" u="none" strike="noStrike" cap="none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They need people they can talk about their person with - say their name out loud, share memories, openly grieve.</a:t>
            </a:r>
          </a:p>
          <a:p>
            <a:pPr marL="438150" indent="-3429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1300"/>
            </a:pPr>
            <a:r>
              <a:rPr lang="en-US" sz="2000" b="1" i="0" u="none" strike="noStrike" cap="none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First year vs. second year</a:t>
            </a:r>
          </a:p>
          <a:p>
            <a:pPr marL="895350" lvl="1" indent="-3429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1300"/>
            </a:pPr>
            <a:r>
              <a:rPr lang="en-US" b="1" i="1" u="none" strike="noStrike" cap="none" dirty="0">
                <a:solidFill>
                  <a:srgbClr val="EDBE3C"/>
                </a:solidFill>
                <a:ea typeface="Calibri"/>
                <a:cs typeface="Calibri"/>
                <a:sym typeface="Calibri"/>
              </a:rPr>
              <a:t>“The anniversary is merely one day; it is not the culmination of grief.” </a:t>
            </a:r>
            <a:r>
              <a:rPr lang="en-US" b="1" i="0" u="none" strike="noStrike" cap="none" dirty="0">
                <a:solidFill>
                  <a:srgbClr val="EDBE3C"/>
                </a:solidFill>
                <a:ea typeface="Calibri"/>
                <a:cs typeface="Calibri"/>
                <a:sym typeface="Calibri"/>
              </a:rPr>
              <a:t>- </a:t>
            </a:r>
            <a:r>
              <a:rPr lang="en-US" sz="1400" b="1" i="0" u="none" strike="noStrike" cap="none" dirty="0">
                <a:solidFill>
                  <a:srgbClr val="EDBE3C"/>
                </a:solidFill>
                <a:ea typeface="Calibri"/>
                <a:cs typeface="Calibri"/>
                <a:sym typeface="Calibri"/>
              </a:rPr>
              <a:t>Brandy Lidbeck</a:t>
            </a:r>
          </a:p>
          <a:p>
            <a:pPr marL="438150" indent="-3429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1300"/>
            </a:pPr>
            <a:r>
              <a:rPr lang="en-US" sz="2000" b="1" i="0" u="none" strike="noStrike" cap="none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Some fear that the “end” of intense grief means the end of their relationship with the deceased.</a:t>
            </a:r>
          </a:p>
          <a:p>
            <a:pPr marL="34290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Char char="-"/>
            </a:pPr>
            <a:r>
              <a:rPr lang="en-US" sz="2000" b="1" i="0" u="none" strike="noStrike" cap="none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Offer choices as much as possible - there is very little control in death &amp; grief.</a:t>
            </a:r>
          </a:p>
          <a:p>
            <a:endParaRPr lang="en-US" dirty="0"/>
          </a:p>
        </p:txBody>
      </p:sp>
      <p:pic>
        <p:nvPicPr>
          <p:cNvPr id="4" name="Picture 4" descr="American Mental Health Counselors Association">
            <a:extLst>
              <a:ext uri="{FF2B5EF4-FFF2-40B4-BE49-F238E27FC236}">
                <a16:creationId xmlns:a16="http://schemas.microsoft.com/office/drawing/2014/main" id="{1FC2759D-2013-4E94-B7FC-6B78F7E36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92"/>
          <a:stretch/>
        </p:blipFill>
        <p:spPr bwMode="auto">
          <a:xfrm>
            <a:off x="10648473" y="735059"/>
            <a:ext cx="1487254" cy="58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ome – Counselor – Armstrong Elementary School">
            <a:extLst>
              <a:ext uri="{FF2B5EF4-FFF2-40B4-BE49-F238E27FC236}">
                <a16:creationId xmlns:a16="http://schemas.microsoft.com/office/drawing/2014/main" id="{9249EFDE-4210-49A3-94E5-38692D7E5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796" y="1293697"/>
            <a:ext cx="1412609" cy="49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6577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71000">
              <a:srgbClr val="0070C0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CBC04-6F64-4D6E-BCF5-51B2551ED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966" y="1199570"/>
            <a:ext cx="9613861" cy="1080938"/>
          </a:xfrm>
        </p:spPr>
        <p:txBody>
          <a:bodyPr/>
          <a:lstStyle/>
          <a:p>
            <a:r>
              <a:rPr lang="en-US" sz="28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You are bigger than your sadness</a:t>
            </a:r>
            <a:br>
              <a:rPr lang="en-US" sz="3600" b="1" dirty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7A8E7-3990-45AD-BC6B-613E5FC7A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4194" y="2349734"/>
            <a:ext cx="9613861" cy="359931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9600" dirty="0"/>
          </a:p>
          <a:p>
            <a:r>
              <a:rPr lang="en-US" sz="9600" dirty="0"/>
              <a:t>Journal Writing</a:t>
            </a:r>
          </a:p>
          <a:p>
            <a:endParaRPr lang="en-US" sz="9600" dirty="0"/>
          </a:p>
          <a:p>
            <a:r>
              <a:rPr lang="en-US" sz="9600" dirty="0"/>
              <a:t>Self-Monitoring</a:t>
            </a:r>
          </a:p>
          <a:p>
            <a:endParaRPr lang="en-US" sz="9600" dirty="0"/>
          </a:p>
          <a:p>
            <a:r>
              <a:rPr lang="en-US" sz="9600" dirty="0"/>
              <a:t>Positive Self-Talk</a:t>
            </a:r>
          </a:p>
          <a:p>
            <a:endParaRPr lang="en-US" sz="9600" dirty="0"/>
          </a:p>
          <a:p>
            <a:r>
              <a:rPr lang="en-US" sz="9600" dirty="0"/>
              <a:t>Create a Collage or Other Memorials</a:t>
            </a:r>
          </a:p>
          <a:p>
            <a:endParaRPr lang="en-US" sz="9600" dirty="0"/>
          </a:p>
          <a:p>
            <a:r>
              <a:rPr lang="en-US" sz="9600" dirty="0"/>
              <a:t>Establish routines for mental care 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/>
          </a:p>
          <a:p>
            <a:endParaRPr lang="en-US" dirty="0"/>
          </a:p>
        </p:txBody>
      </p:sp>
      <p:pic>
        <p:nvPicPr>
          <p:cNvPr id="4" name="Picture 4" descr="American Mental Health Counselors Association">
            <a:extLst>
              <a:ext uri="{FF2B5EF4-FFF2-40B4-BE49-F238E27FC236}">
                <a16:creationId xmlns:a16="http://schemas.microsoft.com/office/drawing/2014/main" id="{1FC2759D-2013-4E94-B7FC-6B78F7E36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92"/>
          <a:stretch/>
        </p:blipFill>
        <p:spPr bwMode="auto">
          <a:xfrm>
            <a:off x="10648473" y="735059"/>
            <a:ext cx="1487254" cy="58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ome – Counselor – Armstrong Elementary School">
            <a:extLst>
              <a:ext uri="{FF2B5EF4-FFF2-40B4-BE49-F238E27FC236}">
                <a16:creationId xmlns:a16="http://schemas.microsoft.com/office/drawing/2014/main" id="{9249EFDE-4210-49A3-94E5-38692D7E5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796" y="1293697"/>
            <a:ext cx="1412609" cy="49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ardrop 5">
            <a:extLst>
              <a:ext uri="{FF2B5EF4-FFF2-40B4-BE49-F238E27FC236}">
                <a16:creationId xmlns:a16="http://schemas.microsoft.com/office/drawing/2014/main" id="{058A2098-655A-4912-B462-B3963E3059E0}"/>
              </a:ext>
            </a:extLst>
          </p:cNvPr>
          <p:cNvSpPr/>
          <p:nvPr/>
        </p:nvSpPr>
        <p:spPr>
          <a:xfrm rot="2700000">
            <a:off x="791986" y="2651092"/>
            <a:ext cx="2626799" cy="2626799"/>
          </a:xfrm>
          <a:prstGeom prst="teardrop">
            <a:avLst>
              <a:gd name="adj" fmla="val 100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BC70528-5EAE-4076-8B38-D554A70D3B7F}"/>
              </a:ext>
            </a:extLst>
          </p:cNvPr>
          <p:cNvGrpSpPr/>
          <p:nvPr/>
        </p:nvGrpSpPr>
        <p:grpSpPr>
          <a:xfrm>
            <a:off x="876243" y="2735479"/>
            <a:ext cx="2458284" cy="2458023"/>
            <a:chOff x="10745799" y="1394209"/>
            <a:chExt cx="2458284" cy="245802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0F482CA-E2C7-4B39-B49D-BA6C21545F36}"/>
                </a:ext>
              </a:extLst>
            </p:cNvPr>
            <p:cNvSpPr/>
            <p:nvPr/>
          </p:nvSpPr>
          <p:spPr>
            <a:xfrm>
              <a:off x="10745799" y="1394209"/>
              <a:ext cx="2458284" cy="2458023"/>
            </a:xfrm>
            <a:prstGeom prst="ellipse">
              <a:avLst/>
            </a:prstGeom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Oval 4">
              <a:extLst>
                <a:ext uri="{FF2B5EF4-FFF2-40B4-BE49-F238E27FC236}">
                  <a16:creationId xmlns:a16="http://schemas.microsoft.com/office/drawing/2014/main" id="{900C84E0-9684-4770-9231-DA7200EE6EF1}"/>
                </a:ext>
              </a:extLst>
            </p:cNvPr>
            <p:cNvSpPr txBox="1"/>
            <p:nvPr/>
          </p:nvSpPr>
          <p:spPr>
            <a:xfrm>
              <a:off x="11097227" y="1678615"/>
              <a:ext cx="1755428" cy="17555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000" dirty="0"/>
                <a:t>Growing With &amp; Without Pain</a:t>
              </a:r>
              <a:endParaRPr lang="en-US" sz="3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689408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71000">
              <a:srgbClr val="0070C0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CBC04-6F64-4D6E-BCF5-51B2551ED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Post-Traumatic Growth</a:t>
            </a:r>
          </a:p>
        </p:txBody>
      </p:sp>
      <p:pic>
        <p:nvPicPr>
          <p:cNvPr id="4" name="Picture 4" descr="American Mental Health Counselors Association">
            <a:extLst>
              <a:ext uri="{FF2B5EF4-FFF2-40B4-BE49-F238E27FC236}">
                <a16:creationId xmlns:a16="http://schemas.microsoft.com/office/drawing/2014/main" id="{1FC2759D-2013-4E94-B7FC-6B78F7E36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92"/>
          <a:stretch/>
        </p:blipFill>
        <p:spPr bwMode="auto">
          <a:xfrm>
            <a:off x="10648473" y="735059"/>
            <a:ext cx="1487254" cy="58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ome – Counselor – Armstrong Elementary School">
            <a:extLst>
              <a:ext uri="{FF2B5EF4-FFF2-40B4-BE49-F238E27FC236}">
                <a16:creationId xmlns:a16="http://schemas.microsoft.com/office/drawing/2014/main" id="{9249EFDE-4210-49A3-94E5-38692D7E5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796" y="1293697"/>
            <a:ext cx="1412609" cy="49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A259D1C-2029-43F6-9FF6-AF8415F85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0827" y="2112937"/>
            <a:ext cx="4628797" cy="44744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Reconfiguration &amp; Restoration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Accept</a:t>
            </a:r>
          </a:p>
          <a:p>
            <a:r>
              <a:rPr lang="en-US" dirty="0"/>
              <a:t>Affirm</a:t>
            </a:r>
          </a:p>
          <a:p>
            <a:r>
              <a:rPr lang="en-US" sz="2400" dirty="0"/>
              <a:t>Persevere</a:t>
            </a:r>
            <a:endParaRPr lang="en-US" dirty="0"/>
          </a:p>
          <a:p>
            <a:r>
              <a:rPr lang="en-US" sz="2400" dirty="0"/>
              <a:t>Build</a:t>
            </a:r>
            <a:endParaRPr lang="en-US" dirty="0"/>
          </a:p>
          <a:p>
            <a:r>
              <a:rPr lang="en-US" sz="2400" dirty="0"/>
              <a:t>Explore</a:t>
            </a:r>
            <a:endParaRPr lang="en-US" dirty="0"/>
          </a:p>
          <a:p>
            <a:r>
              <a:rPr lang="en-US" sz="2400" dirty="0"/>
              <a:t>Offer</a:t>
            </a:r>
            <a:endParaRPr lang="en-US" dirty="0"/>
          </a:p>
          <a:p>
            <a:r>
              <a:rPr lang="en-US" sz="2400" dirty="0"/>
              <a:t>Begin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EF55E3-AA0C-4949-91AC-1468918C7C1A}"/>
              </a:ext>
            </a:extLst>
          </p:cNvPr>
          <p:cNvSpPr txBox="1"/>
          <p:nvPr/>
        </p:nvSpPr>
        <p:spPr>
          <a:xfrm>
            <a:off x="6420275" y="2871387"/>
            <a:ext cx="4132646" cy="2677656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Domains of PTG: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New possibilities</a:t>
            </a:r>
          </a:p>
          <a:p>
            <a:pPr algn="ctr"/>
            <a:r>
              <a:rPr lang="en-US" sz="2400" dirty="0"/>
              <a:t>Personal strength</a:t>
            </a:r>
          </a:p>
          <a:p>
            <a:pPr algn="ctr"/>
            <a:r>
              <a:rPr lang="en-US" sz="2400" dirty="0"/>
              <a:t>Relating to others</a:t>
            </a:r>
          </a:p>
          <a:p>
            <a:pPr algn="ctr"/>
            <a:r>
              <a:rPr lang="en-US" sz="2400" dirty="0"/>
              <a:t>Appreciation of life</a:t>
            </a:r>
          </a:p>
          <a:p>
            <a:pPr algn="ctr"/>
            <a:r>
              <a:rPr lang="en-US" sz="2400" dirty="0"/>
              <a:t>Spiritual change</a:t>
            </a:r>
          </a:p>
        </p:txBody>
      </p:sp>
    </p:spTree>
    <p:extLst>
      <p:ext uri="{BB962C8B-B14F-4D97-AF65-F5344CB8AC3E}">
        <p14:creationId xmlns:p14="http://schemas.microsoft.com/office/powerpoint/2010/main" val="32958879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71000">
              <a:srgbClr val="0070C0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CBC04-6F64-4D6E-BCF5-51B2551ED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Post-Traumatic Growth</a:t>
            </a:r>
          </a:p>
        </p:txBody>
      </p:sp>
      <p:pic>
        <p:nvPicPr>
          <p:cNvPr id="4" name="Picture 4" descr="American Mental Health Counselors Association">
            <a:extLst>
              <a:ext uri="{FF2B5EF4-FFF2-40B4-BE49-F238E27FC236}">
                <a16:creationId xmlns:a16="http://schemas.microsoft.com/office/drawing/2014/main" id="{1FC2759D-2013-4E94-B7FC-6B78F7E36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92"/>
          <a:stretch/>
        </p:blipFill>
        <p:spPr bwMode="auto">
          <a:xfrm>
            <a:off x="10648473" y="735059"/>
            <a:ext cx="1487254" cy="58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ome – Counselor – Armstrong Elementary School">
            <a:extLst>
              <a:ext uri="{FF2B5EF4-FFF2-40B4-BE49-F238E27FC236}">
                <a16:creationId xmlns:a16="http://schemas.microsoft.com/office/drawing/2014/main" id="{9249EFDE-4210-49A3-94E5-38692D7E5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796" y="1293697"/>
            <a:ext cx="1412609" cy="49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A259D1C-2029-43F6-9FF6-AF8415F85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9244" y="3288595"/>
            <a:ext cx="7521286" cy="4474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Forgiveness is not an occasional act, </a:t>
            </a:r>
          </a:p>
          <a:p>
            <a:pPr marL="0" indent="0" algn="ctr">
              <a:buNone/>
            </a:pPr>
            <a:r>
              <a:rPr lang="en-US" sz="2400" dirty="0"/>
              <a:t>it is a permanent attitude.</a:t>
            </a:r>
          </a:p>
          <a:p>
            <a:pPr marL="0" indent="0" algn="ctr">
              <a:buNone/>
            </a:pPr>
            <a:r>
              <a:rPr lang="en-US" sz="1200" dirty="0"/>
              <a:t>Rev. Dr. Martin Luther King, Jr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8733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71000">
              <a:srgbClr val="0070C0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CBC04-6F64-4D6E-BCF5-51B2551ED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Recommended Reading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7A8E7-3990-45AD-BC6B-613E5FC7A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400" b="0" i="1" u="sng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It’s Okay that You’re Not Okay</a:t>
            </a:r>
            <a:r>
              <a:rPr lang="en-US" sz="2400" b="0" i="0" u="sng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by Megan Devine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400" b="0" i="1" u="sng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Finding Meaning</a:t>
            </a:r>
            <a:r>
              <a:rPr lang="en-US" sz="2400" b="0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by David Kessler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400" b="0" i="1" u="sng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After Grief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by Hope Edelman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400" b="0" i="1" u="sng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Gift of Second</a:t>
            </a:r>
            <a:r>
              <a:rPr lang="en-US" sz="2400" b="0" i="0" u="sng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by Brandy Lidbeck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400" b="0" i="1" u="sng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Body Keeps the Score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by Bessel van der Kolk, MD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400" b="0" i="1" u="sng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Mother’s Reckoning: Living in the Aftermath of Tragedy</a:t>
            </a:r>
            <a:r>
              <a:rPr lang="en-US" sz="2400" b="0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by Sue Klebold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Picture Books: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400" b="0" i="1" u="sng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Tear Soup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by Pat Schwiebert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0" i="1" u="sng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Little Grievers</a:t>
            </a:r>
            <a:r>
              <a:rPr lang="en-US" sz="2400" b="0" i="0" u="sng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by Sarah Brown &amp; Nannette Thomas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0" i="1" u="sng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Rabbit Listened</a:t>
            </a:r>
            <a:r>
              <a:rPr lang="en-US" sz="2400" b="0" i="0" u="sng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by Cori Doerrfeld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0" i="1" u="sng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Ida, Always</a:t>
            </a:r>
            <a:r>
              <a:rPr lang="en-US" sz="2400" b="0" i="0" u="sng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by Caron Levis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0" i="1" u="sng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Grief is Like a Snowflake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by Julia Cook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0" i="1" u="sng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Invisible String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by Patrice Karst</a:t>
            </a:r>
          </a:p>
          <a:p>
            <a:endParaRPr lang="en-US" dirty="0"/>
          </a:p>
        </p:txBody>
      </p:sp>
      <p:pic>
        <p:nvPicPr>
          <p:cNvPr id="4" name="Picture 4" descr="American Mental Health Counselors Association">
            <a:extLst>
              <a:ext uri="{FF2B5EF4-FFF2-40B4-BE49-F238E27FC236}">
                <a16:creationId xmlns:a16="http://schemas.microsoft.com/office/drawing/2014/main" id="{1FC2759D-2013-4E94-B7FC-6B78F7E36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92"/>
          <a:stretch/>
        </p:blipFill>
        <p:spPr bwMode="auto">
          <a:xfrm>
            <a:off x="10648473" y="735059"/>
            <a:ext cx="1487254" cy="58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ome – Counselor – Armstrong Elementary School">
            <a:extLst>
              <a:ext uri="{FF2B5EF4-FFF2-40B4-BE49-F238E27FC236}">
                <a16:creationId xmlns:a16="http://schemas.microsoft.com/office/drawing/2014/main" id="{9249EFDE-4210-49A3-94E5-38692D7E5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796" y="1293697"/>
            <a:ext cx="1412609" cy="49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1065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71000">
              <a:srgbClr val="0070C0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7A8E7-3990-45AD-BC6B-613E5FC7A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917" y="3064661"/>
            <a:ext cx="9613861" cy="3599316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>
                <a:latin typeface="Arial" panose="020B0604020202020204" pitchFamily="34" charset="0"/>
              </a:rPr>
              <a:t>Be </a:t>
            </a:r>
            <a:r>
              <a:rPr lang="en-US" sz="2800" u="sng" dirty="0">
                <a:latin typeface="Arial" panose="020B0604020202020204" pitchFamily="34" charset="0"/>
              </a:rPr>
              <a:t>patient</a:t>
            </a:r>
            <a:r>
              <a:rPr lang="en-US" sz="2800" dirty="0">
                <a:latin typeface="Arial" panose="020B0604020202020204" pitchFamily="34" charset="0"/>
              </a:rPr>
              <a:t> towards all that is </a:t>
            </a:r>
            <a:r>
              <a:rPr lang="en-US" sz="2800" u="sng" dirty="0">
                <a:latin typeface="Arial" panose="020B0604020202020204" pitchFamily="34" charset="0"/>
              </a:rPr>
              <a:t>unsolved</a:t>
            </a:r>
            <a:r>
              <a:rPr lang="en-US" sz="2800" dirty="0">
                <a:latin typeface="Arial" panose="020B0604020202020204" pitchFamily="34" charset="0"/>
              </a:rPr>
              <a:t> in your heart and try to </a:t>
            </a:r>
            <a:r>
              <a:rPr lang="en-US" sz="2800" u="sng" dirty="0">
                <a:latin typeface="Arial" panose="020B0604020202020204" pitchFamily="34" charset="0"/>
              </a:rPr>
              <a:t>love</a:t>
            </a:r>
            <a:r>
              <a:rPr lang="en-US" sz="2800" dirty="0">
                <a:latin typeface="Arial" panose="020B0604020202020204" pitchFamily="34" charset="0"/>
              </a:rPr>
              <a:t> the questions </a:t>
            </a:r>
            <a:r>
              <a:rPr lang="en-US" sz="2400" dirty="0">
                <a:latin typeface="Arial" panose="020B0604020202020204" pitchFamily="34" charset="0"/>
              </a:rPr>
              <a:t>themselves… Live the questions in the now.  Perhaps you will gradually, without noticing it, live along some distant day into contentment.</a:t>
            </a:r>
          </a:p>
          <a:p>
            <a:pPr marL="0" indent="0" algn="ctr">
              <a:buNone/>
            </a:pPr>
            <a:r>
              <a:rPr lang="en-US" sz="1600" dirty="0">
                <a:latin typeface="Arial" panose="020B0604020202020204" pitchFamily="34" charset="0"/>
              </a:rPr>
              <a:t>Author unknown</a:t>
            </a:r>
          </a:p>
          <a:p>
            <a:pPr algn="ctr"/>
            <a:endParaRPr lang="en-US" dirty="0"/>
          </a:p>
        </p:txBody>
      </p:sp>
      <p:pic>
        <p:nvPicPr>
          <p:cNvPr id="4" name="Picture 4" descr="American Mental Health Counselors Association">
            <a:extLst>
              <a:ext uri="{FF2B5EF4-FFF2-40B4-BE49-F238E27FC236}">
                <a16:creationId xmlns:a16="http://schemas.microsoft.com/office/drawing/2014/main" id="{1FC2759D-2013-4E94-B7FC-6B78F7E36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92"/>
          <a:stretch/>
        </p:blipFill>
        <p:spPr bwMode="auto">
          <a:xfrm>
            <a:off x="10648473" y="735059"/>
            <a:ext cx="1487254" cy="58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ome – Counselor – Armstrong Elementary School">
            <a:extLst>
              <a:ext uri="{FF2B5EF4-FFF2-40B4-BE49-F238E27FC236}">
                <a16:creationId xmlns:a16="http://schemas.microsoft.com/office/drawing/2014/main" id="{9249EFDE-4210-49A3-94E5-38692D7E5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796" y="1293697"/>
            <a:ext cx="1412609" cy="49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339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71000">
              <a:srgbClr val="0070C0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CBC04-6F64-4D6E-BCF5-51B2551ED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Objectives</a:t>
            </a:r>
          </a:p>
        </p:txBody>
      </p:sp>
      <p:pic>
        <p:nvPicPr>
          <p:cNvPr id="4" name="Picture 4" descr="American Mental Health Counselors Association">
            <a:extLst>
              <a:ext uri="{FF2B5EF4-FFF2-40B4-BE49-F238E27FC236}">
                <a16:creationId xmlns:a16="http://schemas.microsoft.com/office/drawing/2014/main" id="{1FC2759D-2013-4E94-B7FC-6B78F7E36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92"/>
          <a:stretch/>
        </p:blipFill>
        <p:spPr bwMode="auto">
          <a:xfrm>
            <a:off x="10648473" y="735059"/>
            <a:ext cx="1487254" cy="58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ome – Counselor – Armstrong Elementary School">
            <a:extLst>
              <a:ext uri="{FF2B5EF4-FFF2-40B4-BE49-F238E27FC236}">
                <a16:creationId xmlns:a16="http://schemas.microsoft.com/office/drawing/2014/main" id="{9249EFDE-4210-49A3-94E5-38692D7E5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796" y="1293697"/>
            <a:ext cx="1412609" cy="49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AB062144-CE3E-4A31-AA51-8A2451A14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675" y="2505909"/>
            <a:ext cx="9613900" cy="3598863"/>
          </a:xfrm>
        </p:spPr>
        <p:txBody>
          <a:bodyPr>
            <a:normAutofit/>
          </a:bodyPr>
          <a:lstStyle/>
          <a:p>
            <a:r>
              <a:rPr lang="en-US" sz="2000" dirty="0"/>
              <a:t>Increase the awareness of the grief process, trauma, &amp; compassion fatigue</a:t>
            </a:r>
          </a:p>
          <a:p>
            <a:endParaRPr lang="en-US" sz="2000" dirty="0"/>
          </a:p>
          <a:p>
            <a:r>
              <a:rPr lang="en-US" sz="2000" dirty="0"/>
              <a:t>Increase the knowledge of tools for enhanced coping strategies and skills</a:t>
            </a:r>
          </a:p>
          <a:p>
            <a:endParaRPr lang="en-US" sz="2000" dirty="0"/>
          </a:p>
          <a:p>
            <a:r>
              <a:rPr lang="en-US" sz="2000" dirty="0"/>
              <a:t>Expand competencies for self-balance &amp; renewal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1349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71000">
              <a:srgbClr val="0070C0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CBC04-6F64-4D6E-BCF5-51B2551ED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7A8E7-3990-45AD-BC6B-613E5FC7A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580" y="2066285"/>
            <a:ext cx="11569959" cy="3599316"/>
          </a:xfrm>
        </p:spPr>
        <p:txBody>
          <a:bodyPr>
            <a:normAutofit fontScale="25000" lnSpcReduction="20000"/>
          </a:bodyPr>
          <a:lstStyle/>
          <a:p>
            <a:pPr marL="0" indent="0" fontAlgn="base">
              <a:spcAft>
                <a:spcPct val="0"/>
              </a:spcAft>
              <a:buNone/>
            </a:pPr>
            <a:r>
              <a:rPr lang="en-US" altLang="en-US" sz="3600" dirty="0">
                <a:solidFill>
                  <a:schemeClr val="bg1"/>
                </a:solidFill>
                <a:latin typeface="Microsoft Sans Serif"/>
              </a:rPr>
              <a:t>Bride, B., Radley, M., &amp; Figey, C. (2007). Measuring Compassion Fatigue. Clinical Social Worker Journal, </a:t>
            </a:r>
            <a:r>
              <a:rPr lang="en-US" sz="3600" dirty="0">
                <a:solidFill>
                  <a:schemeClr val="bg1"/>
                </a:solidFill>
              </a:rPr>
              <a:t>35, 155–163</a:t>
            </a:r>
          </a:p>
          <a:p>
            <a:pPr marL="0" indent="0" fontAlgn="base">
              <a:spcAft>
                <a:spcPct val="0"/>
              </a:spcAft>
              <a:buNone/>
            </a:pPr>
            <a:endParaRPr lang="en-US" altLang="en-US" sz="3600" dirty="0">
              <a:solidFill>
                <a:schemeClr val="bg1"/>
              </a:solidFill>
              <a:latin typeface="Microsoft Sans Serif"/>
            </a:endParaRPr>
          </a:p>
          <a:p>
            <a:pPr marL="0" indent="0" fontAlgn="base">
              <a:spcAft>
                <a:spcPct val="0"/>
              </a:spcAft>
              <a:buNone/>
            </a:pPr>
            <a:r>
              <a:rPr lang="en-US" altLang="en-US" sz="3600" dirty="0">
                <a:solidFill>
                  <a:schemeClr val="bg1"/>
                </a:solidFill>
                <a:latin typeface="Microsoft Sans Serif"/>
              </a:rPr>
              <a:t>Earley, J. (2009).  Self-Therapy: A step-by-step guide to creating wholeness and healing your inner child using IFA, a new, cutting-edge psychotherapy (2nd ed.).   Larkspur, CA: Pattern System Books.</a:t>
            </a:r>
          </a:p>
          <a:p>
            <a:pPr marL="0" indent="0" fontAlgn="base">
              <a:spcAft>
                <a:spcPct val="0"/>
              </a:spcAft>
              <a:buNone/>
            </a:pPr>
            <a:endParaRPr lang="en-US" altLang="en-US" sz="3600" dirty="0">
              <a:solidFill>
                <a:schemeClr val="bg1"/>
              </a:solidFill>
              <a:latin typeface="Microsoft Sans Serif"/>
            </a:endParaRPr>
          </a:p>
          <a:p>
            <a:pPr marL="0" indent="0" fontAlgn="base">
              <a:spcAft>
                <a:spcPct val="0"/>
              </a:spcAft>
              <a:buNone/>
            </a:pPr>
            <a:r>
              <a:rPr lang="en-US" altLang="en-US" sz="3600" dirty="0">
                <a:solidFill>
                  <a:schemeClr val="bg1"/>
                </a:solidFill>
                <a:latin typeface="Microsoft Sans Serif"/>
              </a:rPr>
              <a:t>Engle, D.E., &amp; Arkowitz, H. (2006). Ambivalence in psychotherapy: Facilitating readiness to change. New York: Guilford.</a:t>
            </a:r>
          </a:p>
          <a:p>
            <a:pPr marL="0" indent="0" fontAlgn="base">
              <a:spcAft>
                <a:spcPct val="0"/>
              </a:spcAft>
              <a:buNone/>
            </a:pPr>
            <a:endParaRPr lang="en-US" altLang="en-US" sz="3600" dirty="0">
              <a:solidFill>
                <a:schemeClr val="bg1"/>
              </a:solidFill>
              <a:latin typeface="Microsoft Sans Serif"/>
            </a:endParaRPr>
          </a:p>
          <a:p>
            <a:pPr marL="0" indent="0" fontAlgn="base">
              <a:spcAft>
                <a:spcPct val="0"/>
              </a:spcAft>
              <a:buNone/>
            </a:pPr>
            <a:r>
              <a:rPr lang="en-US" sz="3600" dirty="0">
                <a:solidFill>
                  <a:schemeClr val="bg1"/>
                </a:solidFill>
              </a:rPr>
              <a:t>Figley, C.R. (2002). Treating compassion fatigue. New York, NY: Brunner-Routledge. </a:t>
            </a:r>
          </a:p>
          <a:p>
            <a:pPr marL="0" indent="0" fontAlgn="base">
              <a:spcAft>
                <a:spcPct val="0"/>
              </a:spcAft>
              <a:buNone/>
            </a:pPr>
            <a:endParaRPr lang="en-US" sz="3600" dirty="0">
              <a:solidFill>
                <a:schemeClr val="bg1"/>
              </a:solidFill>
            </a:endParaRPr>
          </a:p>
          <a:p>
            <a:pPr marL="0" indent="0" fontAlgn="base">
              <a:spcAft>
                <a:spcPct val="0"/>
              </a:spcAft>
              <a:buNone/>
            </a:pPr>
            <a:r>
              <a:rPr lang="en-US" altLang="en-US" sz="3600" dirty="0">
                <a:solidFill>
                  <a:schemeClr val="bg1"/>
                </a:solidFill>
                <a:latin typeface="Microsoft Sans Serif"/>
              </a:rPr>
              <a:t>Hall, K., Barden, S., &amp; Conley, A. (2014). A relational-cultural framework: Emphasizing relational dynamics and multicultural skills development.  The Professional Counselor 4, 71-83.</a:t>
            </a:r>
          </a:p>
          <a:p>
            <a:pPr marL="0" indent="0" fontAlgn="base">
              <a:spcAft>
                <a:spcPct val="0"/>
              </a:spcAft>
              <a:buNone/>
            </a:pPr>
            <a:endParaRPr lang="en-US" altLang="en-US" sz="3600" dirty="0">
              <a:solidFill>
                <a:schemeClr val="bg1"/>
              </a:solidFill>
              <a:latin typeface="Microsoft Sans Serif"/>
            </a:endParaRPr>
          </a:p>
          <a:p>
            <a:pPr marL="0" indent="0" fontAlgn="base">
              <a:spcAft>
                <a:spcPct val="0"/>
              </a:spcAft>
              <a:buNone/>
            </a:pPr>
            <a:r>
              <a:rPr lang="en-US" altLang="en-US" sz="3600" dirty="0">
                <a:solidFill>
                  <a:schemeClr val="bg1"/>
                </a:solidFill>
                <a:latin typeface="Microsoft Sans Serif"/>
              </a:rPr>
              <a:t>Kubacky, G. (2019). Moving through grief: Proven techniques for finding your way after loss. Emeryville, CA: Rockridge Press.</a:t>
            </a:r>
          </a:p>
          <a:p>
            <a:pPr marL="0" indent="0" fontAlgn="base">
              <a:spcAft>
                <a:spcPct val="0"/>
              </a:spcAft>
              <a:buNone/>
            </a:pPr>
            <a:endParaRPr lang="en-US" altLang="en-US" sz="3600" dirty="0">
              <a:solidFill>
                <a:schemeClr val="bg1"/>
              </a:solidFill>
              <a:latin typeface="Microsoft Sans Serif"/>
            </a:endParaRPr>
          </a:p>
          <a:p>
            <a:pPr marL="0" indent="0" fontAlgn="base">
              <a:spcAft>
                <a:spcPct val="0"/>
              </a:spcAft>
              <a:buNone/>
            </a:pPr>
            <a:r>
              <a:rPr lang="en-US" sz="3600" dirty="0">
                <a:solidFill>
                  <a:schemeClr val="bg1"/>
                </a:solidFill>
              </a:rPr>
              <a:t>Maslach, C., &amp; Leiter, M. (1998). The truth about burnout: How organizations cause personal stress and what to do about it. San Francisco, CA: Jossey-Bass.</a:t>
            </a:r>
          </a:p>
          <a:p>
            <a:pPr marL="0" indent="0" fontAlgn="base">
              <a:spcAft>
                <a:spcPct val="0"/>
              </a:spcAft>
              <a:buNone/>
            </a:pPr>
            <a:endParaRPr lang="en-US" altLang="en-US" sz="3600" dirty="0">
              <a:solidFill>
                <a:schemeClr val="bg1"/>
              </a:solidFill>
              <a:latin typeface="Microsoft Sans Serif"/>
            </a:endParaRPr>
          </a:p>
          <a:p>
            <a:pPr marL="0" indent="0" fontAlgn="base">
              <a:spcAft>
                <a:spcPct val="0"/>
              </a:spcAft>
              <a:buNone/>
            </a:pPr>
            <a:r>
              <a:rPr lang="en-US" altLang="en-US" sz="3600" dirty="0">
                <a:solidFill>
                  <a:schemeClr val="bg1"/>
                </a:solidFill>
                <a:latin typeface="Microsoft Sans Serif"/>
              </a:rPr>
              <a:t>Murphy, S. N. (2015). Motivation to change. Counseling Today, 57(11), 39-44.</a:t>
            </a:r>
          </a:p>
          <a:p>
            <a:pPr marL="0" indent="0" fontAlgn="base">
              <a:spcAft>
                <a:spcPct val="0"/>
              </a:spcAft>
              <a:buNone/>
            </a:pPr>
            <a:endParaRPr lang="en-US" sz="3600" dirty="0">
              <a:solidFill>
                <a:schemeClr val="bg1"/>
              </a:solidFill>
              <a:latin typeface="Microsoft Sans Serif"/>
            </a:endParaRPr>
          </a:p>
          <a:p>
            <a:pPr marL="0" indent="0" fontAlgn="base">
              <a:spcAft>
                <a:spcPct val="0"/>
              </a:spcAft>
              <a:buNone/>
            </a:pPr>
            <a:r>
              <a:rPr lang="en-US" sz="3600" dirty="0">
                <a:solidFill>
                  <a:schemeClr val="bg1"/>
                </a:solidFill>
                <a:latin typeface="Microsoft Sans Serif"/>
              </a:rPr>
              <a:t>Managing Stress &amp; Relaxation Skills. www-nehc.med.navy.mil/hp/stress</a:t>
            </a:r>
          </a:p>
          <a:p>
            <a:pPr marL="0" indent="0" fontAlgn="base">
              <a:spcAft>
                <a:spcPct val="0"/>
              </a:spcAft>
              <a:buNone/>
            </a:pPr>
            <a:endParaRPr lang="en-US" sz="3600" dirty="0">
              <a:solidFill>
                <a:schemeClr val="bg1"/>
              </a:solidFill>
              <a:latin typeface="Microsoft Sans Serif"/>
            </a:endParaRPr>
          </a:p>
          <a:p>
            <a:pPr marL="0" indent="0" fontAlgn="base">
              <a:spcAft>
                <a:spcPct val="0"/>
              </a:spcAft>
              <a:buNone/>
            </a:pPr>
            <a:r>
              <a:rPr lang="en-US" sz="3600" dirty="0">
                <a:solidFill>
                  <a:schemeClr val="bg1"/>
                </a:solidFill>
                <a:latin typeface="Microsoft Sans Serif"/>
              </a:rPr>
              <a:t>Rock, D.  (2011, June 2) Introducing the healthy mind platter. Announcing the healthy mind platter. Psychology Today. https://www.psychologytoday.com/us/blog/your-brain-work/201106/announcing-the-healthy-mind-platter</a:t>
            </a:r>
          </a:p>
          <a:p>
            <a:pPr marL="0" indent="0" fontAlgn="base">
              <a:spcAft>
                <a:spcPct val="0"/>
              </a:spcAft>
              <a:buNone/>
            </a:pPr>
            <a:endParaRPr lang="en-US" sz="3600" dirty="0">
              <a:solidFill>
                <a:schemeClr val="bg1"/>
              </a:solidFill>
              <a:latin typeface="Microsoft Sans Serif"/>
            </a:endParaRPr>
          </a:p>
          <a:p>
            <a:pPr marL="0" indent="0" fontAlgn="base">
              <a:spcAft>
                <a:spcPct val="0"/>
              </a:spcAft>
              <a:buNone/>
            </a:pPr>
            <a:r>
              <a:rPr lang="en-US" sz="3600" dirty="0">
                <a:solidFill>
                  <a:schemeClr val="bg1"/>
                </a:solidFill>
                <a:latin typeface="Microsoft Sans Serif"/>
              </a:rPr>
              <a:t>Warner, J. (2018). Grief: Day by day simple practices and daily guidance for living with loss. Emeryville, CA: Althea Press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 descr="American Mental Health Counselors Association">
            <a:extLst>
              <a:ext uri="{FF2B5EF4-FFF2-40B4-BE49-F238E27FC236}">
                <a16:creationId xmlns:a16="http://schemas.microsoft.com/office/drawing/2014/main" id="{1FC2759D-2013-4E94-B7FC-6B78F7E36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92"/>
          <a:stretch/>
        </p:blipFill>
        <p:spPr bwMode="auto">
          <a:xfrm>
            <a:off x="10648473" y="735059"/>
            <a:ext cx="1487254" cy="58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ome – Counselor – Armstrong Elementary School">
            <a:extLst>
              <a:ext uri="{FF2B5EF4-FFF2-40B4-BE49-F238E27FC236}">
                <a16:creationId xmlns:a16="http://schemas.microsoft.com/office/drawing/2014/main" id="{9249EFDE-4210-49A3-94E5-38692D7E5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796" y="1293697"/>
            <a:ext cx="1412609" cy="49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867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71000">
              <a:srgbClr val="0070C0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CBC04-6F64-4D6E-BCF5-51B2551ED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7A8E7-3990-45AD-BC6B-613E5FC7A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617" y="2181782"/>
            <a:ext cx="10941698" cy="4069727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Earley, J. (2009).  Self-Therapy: A step-by-step guide to creating wholeness and healing your inner child using IFA, a new, cutting-edge psychotherapy (2nd ed.).   Larkspur, CA: Pattern System Books.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Engle, D.E., &amp; Arkowitz, H. (2006). Ambivalence in psychotherapy: Facilitating readiness to change. New York: Guilford.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Hall, K., Barden, S., &amp; Conley, A. (2014). A relational-cultural framework: Emphasizing relational dynamics and multicultural skills development.  The Professional Counselor 4, 71-83.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Kubacky, G. (2019). Moving through grief: Proven techniques for finding your way after loss. Emeryville, CA: Rockridge Press.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Murphy, S. N. (2015). Motivation to change. Counseling Today, 57(11), 39-44.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Managing Stress &amp; Relaxation Skills. www-nehc.med.navy.mil/hp/stress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Warner, J. (2018). Grief: Day by day simple practices and daily guidance for living with loss. Emeryville, CA: Althea Press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 descr="American Mental Health Counselors Association">
            <a:extLst>
              <a:ext uri="{FF2B5EF4-FFF2-40B4-BE49-F238E27FC236}">
                <a16:creationId xmlns:a16="http://schemas.microsoft.com/office/drawing/2014/main" id="{1FC2759D-2013-4E94-B7FC-6B78F7E36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92"/>
          <a:stretch/>
        </p:blipFill>
        <p:spPr bwMode="auto">
          <a:xfrm>
            <a:off x="10648473" y="735059"/>
            <a:ext cx="1487254" cy="58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ome – Counselor – Armstrong Elementary School">
            <a:extLst>
              <a:ext uri="{FF2B5EF4-FFF2-40B4-BE49-F238E27FC236}">
                <a16:creationId xmlns:a16="http://schemas.microsoft.com/office/drawing/2014/main" id="{9249EFDE-4210-49A3-94E5-38692D7E5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796" y="1293697"/>
            <a:ext cx="1412609" cy="49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173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71000">
              <a:srgbClr val="0070C0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7A8E7-3990-45AD-BC6B-613E5FC7A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917" y="3064661"/>
            <a:ext cx="9613861" cy="359931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American School Counselor Association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American Mental Health Counselors Association</a:t>
            </a:r>
          </a:p>
        </p:txBody>
      </p:sp>
      <p:pic>
        <p:nvPicPr>
          <p:cNvPr id="4" name="Picture 4" descr="American Mental Health Counselors Association">
            <a:extLst>
              <a:ext uri="{FF2B5EF4-FFF2-40B4-BE49-F238E27FC236}">
                <a16:creationId xmlns:a16="http://schemas.microsoft.com/office/drawing/2014/main" id="{1FC2759D-2013-4E94-B7FC-6B78F7E36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92"/>
          <a:stretch/>
        </p:blipFill>
        <p:spPr bwMode="auto">
          <a:xfrm>
            <a:off x="10648473" y="735059"/>
            <a:ext cx="1487254" cy="58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ome – Counselor – Armstrong Elementary School">
            <a:extLst>
              <a:ext uri="{FF2B5EF4-FFF2-40B4-BE49-F238E27FC236}">
                <a16:creationId xmlns:a16="http://schemas.microsoft.com/office/drawing/2014/main" id="{9249EFDE-4210-49A3-94E5-38692D7E5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796" y="1293697"/>
            <a:ext cx="1412609" cy="49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E3C8BE-32EC-41F2-858C-A213B1E67692}"/>
              </a:ext>
            </a:extLst>
          </p:cNvPr>
          <p:cNvSpPr txBox="1"/>
          <p:nvPr/>
        </p:nvSpPr>
        <p:spPr>
          <a:xfrm>
            <a:off x="1109709" y="960099"/>
            <a:ext cx="30059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946594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71000">
              <a:srgbClr val="0070C0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merican Mental Health Counselors Association">
            <a:extLst>
              <a:ext uri="{FF2B5EF4-FFF2-40B4-BE49-F238E27FC236}">
                <a16:creationId xmlns:a16="http://schemas.microsoft.com/office/drawing/2014/main" id="{1FC2759D-2013-4E94-B7FC-6B78F7E36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92"/>
          <a:stretch/>
        </p:blipFill>
        <p:spPr bwMode="auto">
          <a:xfrm>
            <a:off x="10648473" y="735059"/>
            <a:ext cx="1487254" cy="58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ome – Counselor – Armstrong Elementary School">
            <a:extLst>
              <a:ext uri="{FF2B5EF4-FFF2-40B4-BE49-F238E27FC236}">
                <a16:creationId xmlns:a16="http://schemas.microsoft.com/office/drawing/2014/main" id="{9249EFDE-4210-49A3-94E5-38692D7E5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796" y="1293697"/>
            <a:ext cx="1412609" cy="49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D4B491-848C-4A00-AEAB-07D643D3B8D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46541" y="3017936"/>
            <a:ext cx="9613900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800" dirty="0"/>
              <a:t>Post in the chat a word or phrase that best describes your current being, feelings and thoughts and/or actions in relations to the tragedies of mass shootings.</a:t>
            </a:r>
          </a:p>
        </p:txBody>
      </p:sp>
    </p:spTree>
    <p:extLst>
      <p:ext uri="{BB962C8B-B14F-4D97-AF65-F5344CB8AC3E}">
        <p14:creationId xmlns:p14="http://schemas.microsoft.com/office/powerpoint/2010/main" val="2083211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71000">
              <a:srgbClr val="0070C0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CBC04-6F64-4D6E-BCF5-51B2551ED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Centering</a:t>
            </a:r>
          </a:p>
        </p:txBody>
      </p:sp>
      <p:pic>
        <p:nvPicPr>
          <p:cNvPr id="4" name="Picture 4" descr="American Mental Health Counselors Association">
            <a:extLst>
              <a:ext uri="{FF2B5EF4-FFF2-40B4-BE49-F238E27FC236}">
                <a16:creationId xmlns:a16="http://schemas.microsoft.com/office/drawing/2014/main" id="{1FC2759D-2013-4E94-B7FC-6B78F7E36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92"/>
          <a:stretch/>
        </p:blipFill>
        <p:spPr bwMode="auto">
          <a:xfrm>
            <a:off x="10648473" y="735059"/>
            <a:ext cx="1487254" cy="58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ome – Counselor – Armstrong Elementary School">
            <a:extLst>
              <a:ext uri="{FF2B5EF4-FFF2-40B4-BE49-F238E27FC236}">
                <a16:creationId xmlns:a16="http://schemas.microsoft.com/office/drawing/2014/main" id="{9249EFDE-4210-49A3-94E5-38692D7E5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796" y="1293697"/>
            <a:ext cx="1412609" cy="49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nline Media 6" title="Calm | Breathe Bubble">
            <a:hlinkClick r:id="" action="ppaction://media"/>
            <a:extLst>
              <a:ext uri="{FF2B5EF4-FFF2-40B4-BE49-F238E27FC236}">
                <a16:creationId xmlns:a16="http://schemas.microsoft.com/office/drawing/2014/main" id="{442374FD-92BA-4837-A50A-812FADCBE71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519265" y="2220687"/>
            <a:ext cx="6484775" cy="427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63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71000">
              <a:srgbClr val="0070C0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CBC04-6F64-4D6E-BCF5-51B2551ED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Processes of Grief</a:t>
            </a:r>
          </a:p>
        </p:txBody>
      </p:sp>
      <p:pic>
        <p:nvPicPr>
          <p:cNvPr id="4" name="Picture 4" descr="American Mental Health Counselors Association">
            <a:extLst>
              <a:ext uri="{FF2B5EF4-FFF2-40B4-BE49-F238E27FC236}">
                <a16:creationId xmlns:a16="http://schemas.microsoft.com/office/drawing/2014/main" id="{1FC2759D-2013-4E94-B7FC-6B78F7E36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92"/>
          <a:stretch/>
        </p:blipFill>
        <p:spPr bwMode="auto">
          <a:xfrm>
            <a:off x="10648473" y="735059"/>
            <a:ext cx="1487254" cy="58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ome – Counselor – Armstrong Elementary School">
            <a:extLst>
              <a:ext uri="{FF2B5EF4-FFF2-40B4-BE49-F238E27FC236}">
                <a16:creationId xmlns:a16="http://schemas.microsoft.com/office/drawing/2014/main" id="{9249EFDE-4210-49A3-94E5-38692D7E5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796" y="1293697"/>
            <a:ext cx="1412609" cy="49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0EC937A-9EC6-40CD-894D-0D01759D2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900" y="2224833"/>
            <a:ext cx="9613900" cy="3598863"/>
          </a:xfrm>
        </p:spPr>
        <p:txBody>
          <a:bodyPr>
            <a:normAutofit/>
          </a:bodyPr>
          <a:lstStyle/>
          <a:p>
            <a:r>
              <a:rPr lang="en-US" sz="3200" dirty="0"/>
              <a:t>Shock and Denial</a:t>
            </a:r>
          </a:p>
          <a:p>
            <a:r>
              <a:rPr lang="en-US" sz="3200" dirty="0"/>
              <a:t>Pain and Guilt</a:t>
            </a:r>
          </a:p>
          <a:p>
            <a:r>
              <a:rPr lang="en-US" sz="3200" dirty="0"/>
              <a:t>Anger and Bargaining</a:t>
            </a:r>
          </a:p>
          <a:p>
            <a:r>
              <a:rPr lang="en-US" sz="3200" dirty="0"/>
              <a:t>Depression, Reflection, and Loneliness</a:t>
            </a:r>
          </a:p>
          <a:p>
            <a:r>
              <a:rPr lang="en-US" sz="3200" dirty="0"/>
              <a:t>Reconstruction and Working Through</a:t>
            </a:r>
          </a:p>
          <a:p>
            <a:r>
              <a:rPr lang="en-US" sz="3200" dirty="0"/>
              <a:t>Acceptance &amp; Hope</a:t>
            </a:r>
          </a:p>
        </p:txBody>
      </p:sp>
    </p:spTree>
    <p:extLst>
      <p:ext uri="{BB962C8B-B14F-4D97-AF65-F5344CB8AC3E}">
        <p14:creationId xmlns:p14="http://schemas.microsoft.com/office/powerpoint/2010/main" val="444393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71000">
              <a:srgbClr val="0070C0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CBC04-6F64-4D6E-BCF5-51B2551ED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…and the other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7A8E7-3990-45AD-BC6B-613E5FC7A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9537" y="2181783"/>
            <a:ext cx="4712774" cy="4267481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Discovery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Envisioning</a:t>
            </a:r>
          </a:p>
          <a:p>
            <a:endParaRPr lang="en-US" sz="2800" dirty="0"/>
          </a:p>
          <a:p>
            <a:r>
              <a:rPr lang="en-US" sz="2800" dirty="0"/>
              <a:t>Setting goals</a:t>
            </a:r>
          </a:p>
          <a:p>
            <a:endParaRPr lang="en-US" sz="2800" dirty="0"/>
          </a:p>
          <a:p>
            <a:r>
              <a:rPr lang="en-US" sz="2800" dirty="0"/>
              <a:t>Planning</a:t>
            </a:r>
          </a:p>
          <a:p>
            <a:endParaRPr lang="en-US" sz="2800" dirty="0"/>
          </a:p>
          <a:p>
            <a:r>
              <a:rPr lang="en-US" sz="2800" dirty="0"/>
              <a:t>Action</a:t>
            </a:r>
          </a:p>
          <a:p>
            <a:endParaRPr lang="en-US" dirty="0"/>
          </a:p>
        </p:txBody>
      </p:sp>
      <p:pic>
        <p:nvPicPr>
          <p:cNvPr id="4" name="Picture 4" descr="American Mental Health Counselors Association">
            <a:extLst>
              <a:ext uri="{FF2B5EF4-FFF2-40B4-BE49-F238E27FC236}">
                <a16:creationId xmlns:a16="http://schemas.microsoft.com/office/drawing/2014/main" id="{1FC2759D-2013-4E94-B7FC-6B78F7E36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92"/>
          <a:stretch/>
        </p:blipFill>
        <p:spPr bwMode="auto">
          <a:xfrm>
            <a:off x="10648473" y="735059"/>
            <a:ext cx="1487254" cy="58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ome – Counselor – Armstrong Elementary School">
            <a:extLst>
              <a:ext uri="{FF2B5EF4-FFF2-40B4-BE49-F238E27FC236}">
                <a16:creationId xmlns:a16="http://schemas.microsoft.com/office/drawing/2014/main" id="{9249EFDE-4210-49A3-94E5-38692D7E5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796" y="1293697"/>
            <a:ext cx="1412609" cy="49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847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71000">
              <a:srgbClr val="0070C0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CBC04-6F64-4D6E-BCF5-51B2551ED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Types of Grief</a:t>
            </a:r>
          </a:p>
        </p:txBody>
      </p:sp>
      <p:pic>
        <p:nvPicPr>
          <p:cNvPr id="4" name="Picture 4" descr="American Mental Health Counselors Association">
            <a:extLst>
              <a:ext uri="{FF2B5EF4-FFF2-40B4-BE49-F238E27FC236}">
                <a16:creationId xmlns:a16="http://schemas.microsoft.com/office/drawing/2014/main" id="{1FC2759D-2013-4E94-B7FC-6B78F7E36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92"/>
          <a:stretch/>
        </p:blipFill>
        <p:spPr bwMode="auto">
          <a:xfrm>
            <a:off x="10648473" y="735059"/>
            <a:ext cx="1487254" cy="58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ome – Counselor – Armstrong Elementary School">
            <a:extLst>
              <a:ext uri="{FF2B5EF4-FFF2-40B4-BE49-F238E27FC236}">
                <a16:creationId xmlns:a16="http://schemas.microsoft.com/office/drawing/2014/main" id="{9249EFDE-4210-49A3-94E5-38692D7E5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796" y="1293697"/>
            <a:ext cx="1412609" cy="49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D608A3A0-9FC7-4514-9059-5D3F408BA3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54435" y="2505909"/>
            <a:ext cx="4058913" cy="35988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400" i="1" dirty="0"/>
              <a:t>Sudden Grief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i="1" dirty="0"/>
          </a:p>
          <a:p>
            <a:pPr>
              <a:lnSpc>
                <a:spcPct val="90000"/>
              </a:lnSpc>
            </a:pPr>
            <a:r>
              <a:rPr lang="en-US" sz="2400" i="1" dirty="0"/>
              <a:t>Anticipatory Grief 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i="1" dirty="0"/>
          </a:p>
          <a:p>
            <a:pPr>
              <a:lnSpc>
                <a:spcPct val="90000"/>
              </a:lnSpc>
            </a:pPr>
            <a:r>
              <a:rPr lang="en-US" sz="2400" i="1" dirty="0"/>
              <a:t>Delayed Grief</a:t>
            </a:r>
          </a:p>
          <a:p>
            <a:pPr>
              <a:lnSpc>
                <a:spcPct val="90000"/>
              </a:lnSpc>
            </a:pPr>
            <a:endParaRPr lang="en-US" sz="2400" i="1" dirty="0"/>
          </a:p>
          <a:p>
            <a:pPr>
              <a:lnSpc>
                <a:spcPct val="90000"/>
              </a:lnSpc>
            </a:pPr>
            <a:r>
              <a:rPr lang="en-US" sz="2400" i="1" dirty="0"/>
              <a:t>“Normal Grief”</a:t>
            </a:r>
          </a:p>
          <a:p>
            <a:pPr>
              <a:lnSpc>
                <a:spcPct val="90000"/>
              </a:lnSpc>
            </a:pPr>
            <a:endParaRPr lang="en-US" sz="2400" i="1" dirty="0"/>
          </a:p>
          <a:p>
            <a:pPr marL="0" indent="0">
              <a:lnSpc>
                <a:spcPct val="90000"/>
              </a:lnSpc>
              <a:buNone/>
            </a:pPr>
            <a:endParaRPr lang="en-US" sz="24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	</a:t>
            </a:r>
          </a:p>
          <a:p>
            <a:endParaRPr lang="en-US" sz="2000" i="1" dirty="0">
              <a:solidFill>
                <a:schemeClr val="bg1"/>
              </a:solidFill>
            </a:endParaRPr>
          </a:p>
          <a:p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3F971F-2534-4493-8FA9-9DF82ADD040C}"/>
              </a:ext>
            </a:extLst>
          </p:cNvPr>
          <p:cNvSpPr txBox="1"/>
          <p:nvPr/>
        </p:nvSpPr>
        <p:spPr>
          <a:xfrm>
            <a:off x="6308246" y="2503578"/>
            <a:ext cx="4493346" cy="4468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i="1" dirty="0"/>
              <a:t>Disenfranchised Grief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i="1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i="1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i="1" dirty="0"/>
              <a:t>Inhibited Grief, Absent Grief</a:t>
            </a:r>
            <a:endParaRPr lang="en-US" sz="24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i="1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i="1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i="1" dirty="0"/>
              <a:t>Cumulative Grief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i="1" dirty="0"/>
          </a:p>
          <a:p>
            <a:pPr>
              <a:lnSpc>
                <a:spcPct val="90000"/>
              </a:lnSpc>
            </a:pPr>
            <a:endParaRPr lang="en-US" sz="2000" i="1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i="1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i="1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i="1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b="1" i="1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1835812231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3422</TotalTime>
  <Words>2416</Words>
  <Application>Microsoft Office PowerPoint</Application>
  <PresentationFormat>Widescreen</PresentationFormat>
  <Paragraphs>474</Paragraphs>
  <Slides>42</Slides>
  <Notes>39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Calibri</vt:lpstr>
      <vt:lpstr>Corbel</vt:lpstr>
      <vt:lpstr>Microsoft Sans Serif</vt:lpstr>
      <vt:lpstr>Open Sans</vt:lpstr>
      <vt:lpstr>Trebuchet MS</vt:lpstr>
      <vt:lpstr>Wingdings</vt:lpstr>
      <vt:lpstr>Berlin</vt:lpstr>
      <vt:lpstr>Grief, Trauma Informed Care &amp; Compassion Fatigue</vt:lpstr>
      <vt:lpstr>PowerPoint Presentation</vt:lpstr>
      <vt:lpstr>PowerPoint Presentation</vt:lpstr>
      <vt:lpstr>Objectives</vt:lpstr>
      <vt:lpstr>PowerPoint Presentation</vt:lpstr>
      <vt:lpstr>Centering</vt:lpstr>
      <vt:lpstr>Processes of Grief</vt:lpstr>
      <vt:lpstr>…and the other steps</vt:lpstr>
      <vt:lpstr>Types of Grief</vt:lpstr>
      <vt:lpstr>Complicated Grief </vt:lpstr>
      <vt:lpstr>Prolonged Grief Disorder</vt:lpstr>
      <vt:lpstr>Stats</vt:lpstr>
      <vt:lpstr>Trauma</vt:lpstr>
      <vt:lpstr>Trauma</vt:lpstr>
      <vt:lpstr>Trauma</vt:lpstr>
      <vt:lpstr>Trauma</vt:lpstr>
      <vt:lpstr>PTSD</vt:lpstr>
      <vt:lpstr>Signs &amp; Symptoms of Grief</vt:lpstr>
      <vt:lpstr>Theories of Grief </vt:lpstr>
      <vt:lpstr>Theories of Grief</vt:lpstr>
      <vt:lpstr>Hope Edelman’s Rings of Grief </vt:lpstr>
      <vt:lpstr>COVID-19 </vt:lpstr>
      <vt:lpstr>Secondary Loss </vt:lpstr>
      <vt:lpstr>Common Misunderstandings in Grief</vt:lpstr>
      <vt:lpstr>Common Misunderstandings in Grief </vt:lpstr>
      <vt:lpstr>Understanding Acceptance is NOT  </vt:lpstr>
      <vt:lpstr>Embracing Acceptance is… </vt:lpstr>
      <vt:lpstr>Compassion Fatigue (CF)</vt:lpstr>
      <vt:lpstr>Compassion Fatigue (CF)</vt:lpstr>
      <vt:lpstr>Compassion Fatigue</vt:lpstr>
      <vt:lpstr>Compassion Fatigue Characteristics</vt:lpstr>
      <vt:lpstr>Compassion Fatigue Predictive Variables</vt:lpstr>
      <vt:lpstr>Navigating Grief, Loss &amp; Trauma</vt:lpstr>
      <vt:lpstr>How do  we help? </vt:lpstr>
      <vt:lpstr>You are bigger than your sadness </vt:lpstr>
      <vt:lpstr>Post-Traumatic Growth</vt:lpstr>
      <vt:lpstr>Post-Traumatic Growth</vt:lpstr>
      <vt:lpstr>Recommended Reading </vt:lpstr>
      <vt:lpstr>PowerPoint Presentation</vt:lpstr>
      <vt:lpstr>References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Beverly Smith</dc:creator>
  <cp:lastModifiedBy>Beverly Smith</cp:lastModifiedBy>
  <cp:revision>65</cp:revision>
  <dcterms:created xsi:type="dcterms:W3CDTF">2022-06-09T01:03:46Z</dcterms:created>
  <dcterms:modified xsi:type="dcterms:W3CDTF">2022-06-11T16:08:57Z</dcterms:modified>
</cp:coreProperties>
</file>